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42" r:id="rId2"/>
    <p:sldId id="370" r:id="rId3"/>
    <p:sldId id="421" r:id="rId4"/>
    <p:sldId id="422" r:id="rId5"/>
    <p:sldId id="424" r:id="rId6"/>
    <p:sldId id="425" r:id="rId7"/>
    <p:sldId id="423" r:id="rId8"/>
    <p:sldId id="322" r:id="rId9"/>
    <p:sldId id="428" r:id="rId10"/>
    <p:sldId id="365" r:id="rId11"/>
    <p:sldId id="413" r:id="rId12"/>
    <p:sldId id="368" r:id="rId13"/>
    <p:sldId id="369" r:id="rId14"/>
    <p:sldId id="426" r:id="rId15"/>
    <p:sldId id="313" r:id="rId16"/>
    <p:sldId id="373" r:id="rId17"/>
    <p:sldId id="314" r:id="rId18"/>
    <p:sldId id="318" r:id="rId19"/>
    <p:sldId id="377" r:id="rId20"/>
    <p:sldId id="379" r:id="rId21"/>
    <p:sldId id="315" r:id="rId22"/>
    <p:sldId id="297" r:id="rId23"/>
    <p:sldId id="403" r:id="rId24"/>
    <p:sldId id="296" r:id="rId25"/>
    <p:sldId id="400" r:id="rId26"/>
    <p:sldId id="432" r:id="rId27"/>
    <p:sldId id="414" r:id="rId28"/>
    <p:sldId id="417" r:id="rId29"/>
    <p:sldId id="418" r:id="rId30"/>
    <p:sldId id="420" r:id="rId31"/>
    <p:sldId id="316" r:id="rId32"/>
    <p:sldId id="317" r:id="rId33"/>
    <p:sldId id="410" r:id="rId34"/>
    <p:sldId id="37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17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9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9D0F5-C1DA-4C86-BD18-41D910D89951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5A8BD-3AC1-42ED-A7E6-264B34737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6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17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2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8B4A5338-4AF8-AF89-A8B9-F2F6CF4A26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5928C8E3-88D0-1F06-438D-8C8F14E063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42D9FF71-0B55-CFA0-13DA-5A602E3AD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16F442-3044-4C80-93FA-E969394D06ED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1149CF15-DC55-A8B8-D239-B4136DE88B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FA8157E2-1DA9-5811-19CD-998B1850EF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F86830A2-CD1E-FEB4-EF7A-5A42615F5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FCBFC91-D7D3-43A8-B50D-0274351E84F6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7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37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51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1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39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81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03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11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99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71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09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98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3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EB72F-220D-4C64-828E-A968E8C4264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6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3875-B43B-3071-EC80-A9A9A93C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79A3-8B34-515C-18F2-B4E4FAC4A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691F9-E02A-636A-3157-F7C1309B3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BD3DD-1B4B-5195-7395-FB147963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8305E-55F9-2107-B318-7AA117D9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7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47E2-517B-2406-D36C-8C557657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38C7E-37C5-1A01-9E42-F9EFBFC20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5EE20-B6B1-7F8D-D98A-B44CAEEA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ABBCC-E9B1-A497-807D-6E8C2E8B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F1C1D-CEAF-05CD-8A07-D5D77AF2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6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3B04-2100-DF57-016D-2FC98F38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9FD87-1CBF-E065-7A92-E762F1498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36F3-CA25-8C56-646E-84BC35986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96DDB-7301-459C-0F50-FB1FC825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D1A0A-7EFF-9783-A3FC-A78BB166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3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08CFE-2EEC-FC2E-9C02-344B25B3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3DFE1-27A2-466F-B976-A8F8A50DE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D8DD0-777A-6281-971B-0E51C79AE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6E32D-4630-409C-971F-225A60746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63F06-AAD3-3912-267B-B75DD5EE7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91C24-A324-A2D7-2A04-380F2A620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4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9B32A-747E-A115-BE78-DA5A66E11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EB61D-CB62-CE97-7BF5-91B779538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4D207-2C8C-CE69-710B-2B3C650E5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40210-E7EB-1783-8E92-FFC808144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E156C0-D351-1DC2-E3B1-9ADF8D041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9279F6-4AD6-2E3F-EB78-C7143610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F99ED4-684B-0AA1-B483-4129ED941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84512-44B7-B74C-36E5-04C2AB82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1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0536D-F953-D80D-300D-AE4D172F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F3669-4B17-FE9D-AE43-6F37DD77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52719-3A70-1345-2899-57CD7806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B79EF-CBD6-AA60-797C-47D0B003D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7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C9C0E4-BE99-102D-775A-1B6D467E6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2EF842-0019-C684-0069-B5450E6AA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ECB6E-7424-CC59-B64B-6F43373A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8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0A913-32F5-B8E3-BBB6-0FD543CB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43DF5-3E26-80B0-C3E6-789B965C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4010E-EFCA-BEB4-5770-CF04288BA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2D026-B326-8ADB-EF55-4415BF934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5716B-09FF-8D2F-6B30-3C0EBCAE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0B42A-63E4-305D-C63D-199DEDA1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8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57DC-96E8-53A8-260E-3B039640C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8C025B-85D4-14E1-AE23-6B75667E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74469-459D-C1C5-ADBE-F348149D4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5067-A5A6-60DD-0423-4715541F3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16CA4-2674-9240-6BE1-52BBBEFC5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894A2-DCCC-D982-9A3B-3F4B00290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2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B313-580E-D9CE-F5C9-17761F520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F675B7-CD53-DA4D-A03F-50E803EA7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E49B3-D5AA-CF9C-9ABF-83349A29E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93101-BE33-1027-AA93-8E002313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0FA74-40B9-04CC-F96D-31488D68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A7E18-C3AB-008F-9650-8509F715A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3D525-174B-3918-0F7B-0C18A512D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F200-406C-A197-8BEB-69CC5282B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8349-209A-933C-39EA-63C22DE3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ABA77-54D4-83D0-07B1-EE12135FE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0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5C00E-0FDD-3F07-4F8F-ACA2D843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C832-0A6F-BF4A-7FF6-022DB6B1B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32BDA-04E2-BD99-5A99-64B20DEE5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4532A-5622-41CC-A140-63FB528DBE2B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4547D-A010-D5EB-E858-96A80AB0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DFDC9-2B04-2182-D50C-3432040A7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01A6A-E947-4161-882E-C50C8959A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3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embed/QI2OYO2lFvk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youtube.com/embed/SJ4tm6PCwF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raeger.com/Products/Image/D-34122-2011.jpg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draeger.com/Products/Image/d-2037-2011.jpg" TargetMode="External"/><Relationship Id="rId9" Type="http://schemas.openxmlformats.org/officeDocument/2006/relationships/hyperlink" Target="https://www.draeger.com/en-us_us/Applications/Products/Alcohol-and-Drug-Testing/Drug-Testing-Devices/DrugTest-5000#productview360_reel_6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D6689-C7DD-485F-855F-BA5A37D9B7D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7242" y="970384"/>
            <a:ext cx="11439330" cy="5206579"/>
          </a:xfrm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rgbClr val="C00000"/>
                </a:solidFill>
                <a:latin typeface="Impact" panose="020B0806030902050204" pitchFamily="34" charset="0"/>
              </a:rPr>
              <a:t>Alabama’s </a:t>
            </a:r>
            <a:r>
              <a:rPr lang="en-US" sz="4800" i="1" dirty="0">
                <a:solidFill>
                  <a:srgbClr val="C00000"/>
                </a:solidFill>
                <a:latin typeface="Impact" panose="020B0806030902050204" pitchFamily="34" charset="0"/>
              </a:rPr>
              <a:t>New</a:t>
            </a:r>
            <a:r>
              <a:rPr lang="en-US" sz="4800" dirty="0">
                <a:solidFill>
                  <a:srgbClr val="C00000"/>
                </a:solidFill>
                <a:latin typeface="Impact" panose="020B0806030902050204" pitchFamily="34" charset="0"/>
              </a:rPr>
              <a:t>  Implied Consent Law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C00000"/>
                </a:solidFill>
                <a:latin typeface="Impact" panose="020B0806030902050204" pitchFamily="34" charset="0"/>
              </a:rPr>
              <a:t>and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C00000"/>
                </a:solidFill>
                <a:latin typeface="Impact" panose="020B0806030902050204" pitchFamily="34" charset="0"/>
              </a:rPr>
              <a:t>Related DUI Topics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  <a:latin typeface="Impact" panose="020B0806030902050204" pitchFamily="34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  <a:latin typeface="Impact" panose="020B0806030902050204" pitchFamily="34" charset="0"/>
              </a:rPr>
              <a:t>Patrick Mahaney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  <a:latin typeface="Impact" panose="020B0806030902050204" pitchFamily="34" charset="0"/>
              </a:rPr>
              <a:t>Montgomery, AL</a:t>
            </a:r>
          </a:p>
          <a:p>
            <a:pPr marL="0" indent="0" algn="ctr">
              <a:buNone/>
            </a:pPr>
            <a:endParaRPr lang="en-US" sz="24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7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B00D-77A2-452B-82A4-EC2F47242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0060"/>
          </a:xfrm>
        </p:spPr>
        <p:txBody>
          <a:bodyPr/>
          <a:lstStyle/>
          <a:p>
            <a:pPr algn="ctr"/>
            <a:r>
              <a:rPr lang="en-US" dirty="0">
                <a:latin typeface="Amasis MT Pro Black" panose="020B0604020202020204" pitchFamily="18" charset="0"/>
              </a:rPr>
              <a:t>Expungement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79A62-28D4-4A0D-A057-9981D78FE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52" y="1535185"/>
            <a:ext cx="10821798" cy="464177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masis MT Pro Black" panose="02040A04050005020304" pitchFamily="18" charset="0"/>
                <a:cs typeface="Aharoni" panose="020B0604020202020204" pitchFamily="2" charset="-79"/>
              </a:rPr>
              <a:t>Expungement is </a:t>
            </a:r>
            <a:r>
              <a:rPr lang="en-US" i="1" dirty="0">
                <a:solidFill>
                  <a:srgbClr val="FF0000"/>
                </a:solidFill>
                <a:latin typeface="Amasis MT Pro Black" panose="02040A04050005020304" pitchFamily="18" charset="0"/>
                <a:cs typeface="Aharoni" panose="020B0604020202020204" pitchFamily="2" charset="-79"/>
              </a:rPr>
              <a:t>NOT</a:t>
            </a:r>
            <a:r>
              <a:rPr lang="en-US" dirty="0">
                <a:solidFill>
                  <a:srgbClr val="FF0000"/>
                </a:solidFill>
                <a:latin typeface="Amasis MT Pro Black" panose="02040A04050005020304" pitchFamily="18" charset="0"/>
                <a:cs typeface="Aharoni" panose="020B0604020202020204" pitchFamily="2" charset="-79"/>
              </a:rPr>
              <a:t> </a:t>
            </a:r>
            <a:r>
              <a:rPr lang="en-US" dirty="0">
                <a:latin typeface="Amasis MT Pro Black" panose="02040A04050005020304" pitchFamily="18" charset="0"/>
                <a:cs typeface="Aharoni" panose="020B0604020202020204" pitchFamily="2" charset="-79"/>
              </a:rPr>
              <a:t>an option.</a:t>
            </a:r>
          </a:p>
          <a:p>
            <a:pPr marL="0" indent="0">
              <a:buNone/>
            </a:pPr>
            <a:endParaRPr lang="en-US" sz="2600" dirty="0">
              <a:latin typeface="Amasis MT Pro Black" panose="02040A04050005020304" pitchFamily="18" charset="0"/>
              <a:cs typeface="Aharoni" panose="020B0604020202020204" pitchFamily="2" charset="-79"/>
            </a:endParaRPr>
          </a:p>
          <a:p>
            <a:pPr marL="0" indent="0">
              <a:buNone/>
            </a:pPr>
            <a:r>
              <a:rPr lang="en-US" sz="2600" dirty="0">
                <a:latin typeface="Amasis MT Pro Black" panose="02040A04050005020304" pitchFamily="18" charset="0"/>
                <a:cs typeface="Aharoni" panose="020B0604020202020204" pitchFamily="2" charset="-79"/>
              </a:rPr>
              <a:t>Revised expungement statute – Code 15-27-1 (b)(7) [eligibility requirements]: “The conviction is not a serious traffic offense, as provided in Article 9 of Chapter 5A of Title 32.”</a:t>
            </a:r>
          </a:p>
          <a:p>
            <a:pPr marL="0" indent="0">
              <a:buNone/>
            </a:pPr>
            <a:endParaRPr lang="en-US" sz="2600" dirty="0">
              <a:latin typeface="Amasis MT Pro Black" panose="02040A04050005020304" pitchFamily="18" charset="0"/>
              <a:cs typeface="Aharoni" panose="020B0604020202020204" pitchFamily="2" charset="-79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Act 2021-482, which took effect on July 1, 2021, now allows for expungement of minor misdemeanor convictions not involving a crime of violence. However, </a:t>
            </a:r>
            <a:r>
              <a:rPr lang="en-US" sz="2400" i="1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specifically excluded</a:t>
            </a:r>
            <a:r>
              <a:rPr lang="en-US" sz="240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</a:rPr>
              <a:t>from Act 2021-482 are DUI and reckless driving offenses. </a:t>
            </a:r>
            <a:endParaRPr lang="en-US" sz="2400" dirty="0">
              <a:latin typeface="Amasis MT Pro Black" panose="02040A04050005020304" pitchFamily="18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1679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A81E-7180-AF5D-F0A5-54F76F93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733"/>
            <a:ext cx="10515600" cy="121350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/>
            </a:br>
            <a:r>
              <a:rPr lang="en-US" sz="3600" b="1" dirty="0"/>
              <a:t>What Is the ‘Implied Consent’ Law? …</a:t>
            </a:r>
            <a:br>
              <a:rPr lang="en-US" sz="3600" b="1" dirty="0"/>
            </a:br>
            <a:r>
              <a:rPr lang="en-US" sz="3400" b="1" dirty="0"/>
              <a:t>And Where Did it Come From?</a:t>
            </a:r>
            <a:r>
              <a:rPr lang="en-US" sz="3600" b="1" dirty="0">
                <a:solidFill>
                  <a:srgbClr val="FF0000"/>
                </a:solidFill>
              </a:rPr>
              <a:t>                                                            A Short History of Autos, Alcohol and DUI Legislation in the USA</a:t>
            </a:r>
            <a:r>
              <a:rPr lang="en-US" sz="3600" dirty="0">
                <a:solidFill>
                  <a:srgbClr val="FF0000"/>
                </a:solidFill>
              </a:rPr>
              <a:t>:</a:t>
            </a:r>
            <a:br>
              <a:rPr lang="en-US" sz="3600" dirty="0">
                <a:solidFill>
                  <a:srgbClr val="FF0000"/>
                </a:solidFill>
              </a:rPr>
            </a:br>
            <a:endParaRPr lang="en-US" sz="3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DD6EC-27BB-0AA2-229C-A72B0717E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297" y="1495514"/>
            <a:ext cx="11143715" cy="4939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1908 – Ford Model T placed into production; sells for $850 per unit</a:t>
            </a:r>
          </a:p>
          <a:p>
            <a:pPr marL="0" indent="0">
              <a:buNone/>
            </a:pPr>
            <a:r>
              <a:rPr lang="en-US" sz="2000" dirty="0"/>
              <a:t>1911 – Alabama’s first DWI statute: “Whoever operates a motor vehicle while in an intoxicated condition 	shall be guilty of a misdemeanor.” </a:t>
            </a:r>
          </a:p>
          <a:p>
            <a:pPr marL="0" indent="0">
              <a:buNone/>
            </a:pPr>
            <a:r>
              <a:rPr lang="en-US" sz="2200" dirty="0"/>
              <a:t>1920 – Over 7.5 million autos on U.S. highways</a:t>
            </a:r>
          </a:p>
          <a:p>
            <a:pPr marL="0" indent="0">
              <a:buNone/>
            </a:pPr>
            <a:r>
              <a:rPr lang="en-US" sz="2200" dirty="0"/>
              <a:t>1919 – Eighteenth Amendment (prohibition) ratified </a:t>
            </a:r>
          </a:p>
          <a:p>
            <a:pPr marL="0" indent="0">
              <a:buNone/>
            </a:pPr>
            <a:r>
              <a:rPr lang="en-US" sz="2200" dirty="0"/>
              <a:t>1920 - Federal law outlaws production, manufacture, and distribution of alcohol by Jan. 1920 but 	not the </a:t>
            </a:r>
            <a:r>
              <a:rPr lang="en-US" sz="2200" i="1" dirty="0"/>
              <a:t>consumption </a:t>
            </a:r>
            <a:r>
              <a:rPr lang="en-US" sz="2200" dirty="0"/>
              <a:t>of alcohol. Illicit alcohol production is widespread. </a:t>
            </a:r>
          </a:p>
          <a:p>
            <a:pPr marL="0" indent="0">
              <a:buNone/>
            </a:pPr>
            <a:r>
              <a:rPr lang="en-US" sz="2200" dirty="0"/>
              <a:t>1924 – Ford Model T mass production assembly line drops unit price to $300</a:t>
            </a:r>
          </a:p>
          <a:p>
            <a:pPr marL="0" indent="0">
              <a:buNone/>
            </a:pPr>
            <a:r>
              <a:rPr lang="en-US" sz="2200" dirty="0"/>
              <a:t> 1929 – Over 23 million automobiles on U.S. highways; Chevrolet out-sells Ford for the first time 	in total auto sales in 1929.</a:t>
            </a:r>
          </a:p>
          <a:p>
            <a:pPr marL="0" indent="0">
              <a:buNone/>
            </a:pPr>
            <a:r>
              <a:rPr lang="en-US" sz="2200" dirty="0"/>
              <a:t>1930 – Highway fatalities exceed 30,000 first time</a:t>
            </a:r>
          </a:p>
          <a:p>
            <a:pPr marL="0" indent="0">
              <a:buNone/>
            </a:pPr>
            <a:r>
              <a:rPr lang="en-US" sz="2200" dirty="0"/>
              <a:t>1933 – 21</a:t>
            </a:r>
            <a:r>
              <a:rPr lang="en-US" sz="2200" baseline="30000" dirty="0"/>
              <a:t>st</a:t>
            </a:r>
            <a:r>
              <a:rPr lang="en-US" sz="2200" dirty="0"/>
              <a:t> Amendment ratified; ends national prohibition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9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2E0F-1B9D-9603-727D-024883A6D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3457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+mn-lt"/>
              </a:rPr>
              <a:t>A Short History of Autos, Alcohol, and DUI Legislation in the USA: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1DC5E-A0A9-711A-DF40-0432492C8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94" y="1059679"/>
            <a:ext cx="11288994" cy="545221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1927 – Alabama’s first “Rules of Road” DWI statute: “It shall be unlawful for any person….who is under the influence of intoxicating liquor or narcotic drugs to drive any vehicle upon any highway within the state.”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1939 – State of Indiana enacts first 3-Tier DWI statute incorporating the Natl. </a:t>
            </a:r>
            <a:r>
              <a:rPr lang="en-US" sz="2400" dirty="0" err="1"/>
              <a:t>Saf</a:t>
            </a:r>
            <a:r>
              <a:rPr lang="en-US" sz="2400" dirty="0"/>
              <a:t>. Council &amp; AMA recommended standards of .00-.05/.05-.15/.15+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1953 – New York enacts first Implied Consent Law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1954 – Robert </a:t>
            </a:r>
            <a:r>
              <a:rPr lang="en-US" sz="2400" dirty="0" err="1"/>
              <a:t>Borkenstein</a:t>
            </a:r>
            <a:r>
              <a:rPr lang="en-US" sz="2400" dirty="0"/>
              <a:t> invents and patents the “Breathalyzer”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Breathalyzer updated with later models, including Models 900, 900A, 900B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Between 1955 and 1999, more than </a:t>
            </a:r>
            <a:r>
              <a:rPr lang="en-US" sz="1900" b="1" dirty="0"/>
              <a:t>30,000</a:t>
            </a:r>
            <a:r>
              <a:rPr lang="en-US" sz="1900" dirty="0"/>
              <a:t> various Breathalyzer models produced and sold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900" dirty="0"/>
              <a:t>Used in nearly every U. S. state as well as all provinces of Canada and in Australia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1956 - National Interstate and Defense Highways Act creates the interstate highway system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1958 – Natl. </a:t>
            </a:r>
            <a:r>
              <a:rPr lang="en-US" sz="2400" dirty="0" err="1"/>
              <a:t>Saf</a:t>
            </a:r>
            <a:r>
              <a:rPr lang="en-US" sz="2400" dirty="0"/>
              <a:t>. Council and AMA recommend a .10% BAC </a:t>
            </a:r>
            <a:r>
              <a:rPr lang="en-US" sz="2400" i="1" dirty="0"/>
              <a:t>presumptive standard</a:t>
            </a:r>
            <a:r>
              <a:rPr lang="en-US" sz="2400" dirty="0"/>
              <a:t>; adopted in Uniform Vehicle Code of 1962.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1966 – National Highway Safety Act passed; NHTSA created.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1966 - MVA fatalities exceed 50,000 first time in U.S.</a:t>
            </a:r>
          </a:p>
        </p:txBody>
      </p:sp>
    </p:spTree>
    <p:extLst>
      <p:ext uri="{BB962C8B-B14F-4D97-AF65-F5344CB8AC3E}">
        <p14:creationId xmlns:p14="http://schemas.microsoft.com/office/powerpoint/2010/main" val="243557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9076B-4C56-0117-B68D-F0F2BBD7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32" y="348035"/>
            <a:ext cx="10515600" cy="660369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+mn-lt"/>
              </a:rPr>
              <a:t>A Short History of Autos, Alcohol, and DUI Legislation in the USA: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CA3B0-3F64-BF5E-6125-3734B8264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31" y="1008404"/>
            <a:ext cx="11194989" cy="5563312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1969 – State of Alabama enacts Implied Consent law and Chemical Test for Intoxication Act</a:t>
            </a:r>
          </a:p>
          <a:p>
            <a:pPr marL="457200" lvl="1" indent="0">
              <a:buNone/>
            </a:pPr>
            <a:r>
              <a:rPr lang="en-US" sz="1900" dirty="0"/>
              <a:t>1969 version – “Any person who operates a motor vehicle upon a public highway of this State shall be deemed to have given his consent, … to a chemical test or tests of his blood, breath, or urine ..for the purpose if determining the alcoholic content of his blood if lawfully arrested…”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1971 – NHTSA recommends a national presumptive standard of </a:t>
            </a:r>
            <a:r>
              <a:rPr lang="en-US" sz="2200" b="1" dirty="0"/>
              <a:t>.08% BAC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1971 – State of Alabama establishes state-wide breath testing program. Photo-electric Intoximeter placed into service. [Remains in service 1971-1985; replaced by </a:t>
            </a:r>
            <a:r>
              <a:rPr lang="en-US" sz="2200" dirty="0" err="1"/>
              <a:t>Intoxilyzer</a:t>
            </a:r>
            <a:r>
              <a:rPr lang="en-US" sz="2200" dirty="0"/>
              <a:t> 5000 in 1985]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200" dirty="0"/>
              <a:t>1980 - Alabama legislature enacts new “Rules of the Road” legislation based on 1972 Uniform Vehicle Code. Chapter 5A of Title 32. The current DUI statute enacted Aug. 1980.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	32-5A-191 (a): A person </a:t>
            </a:r>
            <a:r>
              <a:rPr lang="en-US" altLang="en-US" sz="2100" b="1" i="1" dirty="0"/>
              <a:t>shall not drive</a:t>
            </a:r>
            <a:r>
              <a:rPr lang="en-US" altLang="en-US" sz="2100" i="1" dirty="0"/>
              <a:t> or </a:t>
            </a:r>
            <a:r>
              <a:rPr lang="en-US" altLang="en-US" sz="2100" b="1" i="1" dirty="0"/>
              <a:t>be in actual physical</a:t>
            </a:r>
            <a:r>
              <a:rPr lang="en-US" altLang="en-US" sz="2100" i="1" dirty="0"/>
              <a:t> </a:t>
            </a:r>
            <a:r>
              <a:rPr lang="en-US" altLang="en-US" sz="2100" b="1" i="1" dirty="0"/>
              <a:t>control</a:t>
            </a:r>
            <a:r>
              <a:rPr lang="en-US" altLang="en-US" sz="2100" b="1" dirty="0"/>
              <a:t> </a:t>
            </a:r>
            <a:r>
              <a:rPr lang="en-US" altLang="en-US" sz="2100" dirty="0"/>
              <a:t>of any vehicle while: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(1) There is </a:t>
            </a:r>
            <a:r>
              <a:rPr lang="en-US" altLang="en-US" sz="2100" b="1" dirty="0">
                <a:solidFill>
                  <a:srgbClr val="FF0000"/>
                </a:solidFill>
              </a:rPr>
              <a:t>0.08 percent or more by weight of alcohol</a:t>
            </a:r>
            <a:r>
              <a:rPr lang="en-US" altLang="en-US" sz="2100" dirty="0"/>
              <a:t> in his or her blood;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(2) </a:t>
            </a:r>
            <a:r>
              <a:rPr lang="en-US" altLang="en-US" sz="2100" b="1" dirty="0">
                <a:solidFill>
                  <a:srgbClr val="FF0000"/>
                </a:solidFill>
              </a:rPr>
              <a:t>Under the influence of alcohol</a:t>
            </a:r>
            <a:r>
              <a:rPr lang="en-US" altLang="en-US" sz="2100" dirty="0"/>
              <a:t>;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(3) </a:t>
            </a:r>
            <a:r>
              <a:rPr lang="en-US" altLang="en-US" sz="2100" b="1" dirty="0">
                <a:solidFill>
                  <a:srgbClr val="FF0000"/>
                </a:solidFill>
              </a:rPr>
              <a:t>Under the influence of a controlled substance</a:t>
            </a:r>
            <a:r>
              <a:rPr lang="en-US" altLang="en-US" sz="2100" dirty="0"/>
              <a:t> to a degree which renders him or her incapable of safely driving;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(4) </a:t>
            </a:r>
            <a:r>
              <a:rPr lang="en-US" altLang="en-US" sz="2100" b="1" dirty="0">
                <a:solidFill>
                  <a:srgbClr val="FF0000"/>
                </a:solidFill>
              </a:rPr>
              <a:t>Under the combined influence of alcohol and a controlled</a:t>
            </a:r>
            <a:r>
              <a:rPr lang="en-US" altLang="en-US" sz="2100" b="1" dirty="0"/>
              <a:t> </a:t>
            </a:r>
            <a:r>
              <a:rPr lang="en-US" altLang="en-US" sz="2100" b="1" dirty="0">
                <a:solidFill>
                  <a:srgbClr val="FF0000"/>
                </a:solidFill>
              </a:rPr>
              <a:t>substance</a:t>
            </a:r>
            <a:r>
              <a:rPr lang="en-US" altLang="en-US" sz="2100" dirty="0"/>
              <a:t> to a degree which renders him or her incapable of safely driving; or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100" dirty="0"/>
              <a:t>(5) </a:t>
            </a:r>
            <a:r>
              <a:rPr lang="en-US" altLang="en-US" sz="2100" b="1" dirty="0">
                <a:solidFill>
                  <a:srgbClr val="FF0000"/>
                </a:solidFill>
              </a:rPr>
              <a:t>Under the influence of any substance which impairs</a:t>
            </a:r>
            <a:r>
              <a:rPr lang="en-US" altLang="en-US" sz="2100" dirty="0"/>
              <a:t> the mental or physical faculties of such person to a degree which renders him or her incapable of safely driving. [(a)(5) enacted in 1983]</a:t>
            </a:r>
          </a:p>
          <a:p>
            <a:endParaRPr lang="en-US" altLang="en-US" sz="28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0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29A86-310F-DB77-BCF3-4C70069C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3098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+mn-lt"/>
              </a:rPr>
              <a:t>A Short History of Autos, Alcohol, and DUI Legislation in the USA: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3809B-D7E6-9B6D-BF95-B8663A64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480" y="1068225"/>
            <a:ext cx="10912980" cy="53154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Highway MVA fatalities average 50,000+ </a:t>
            </a:r>
            <a:r>
              <a:rPr lang="en-US" sz="2200" b="1" i="1" dirty="0"/>
              <a:t>every year </a:t>
            </a:r>
            <a:r>
              <a:rPr lang="en-US" sz="2200" dirty="0"/>
              <a:t>in the decade 1969-1980 [except the “gas crisis” year of 1974/75]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1980 - Mothers Against Drunk Driving (MADD) founded as a public interest group in California. Relocates to DFW, Tx in 1985.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1985  - Pres. Reagan hosts White House conference on ‘drunk driving’; the “20/20 plan” issued shortly thereafter.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1995 - Alabama legislature re-writes the DUI statute lowering the </a:t>
            </a:r>
            <a:r>
              <a:rPr lang="en-US" sz="2200" i="1" dirty="0"/>
              <a:t>per</a:t>
            </a:r>
            <a:r>
              <a:rPr lang="en-US" sz="2200" dirty="0"/>
              <a:t> </a:t>
            </a:r>
            <a:r>
              <a:rPr lang="en-US" sz="2200" i="1" dirty="0"/>
              <a:t>se</a:t>
            </a:r>
            <a:r>
              <a:rPr lang="en-US" sz="2200" dirty="0"/>
              <a:t> violation from .10% to .08%; incorporated the same changes into the chemical test act.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1996 – Alabama enacts “administrative license suspension” statute with terms of construction tied to the existing Implied Consent Law.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2013 – NHTSA formally recommends to Congress to adopt a national </a:t>
            </a:r>
            <a:r>
              <a:rPr lang="en-US" sz="2200" b="1" dirty="0"/>
              <a:t>.05% BAC </a:t>
            </a:r>
            <a:r>
              <a:rPr lang="en-US" sz="2200" dirty="0"/>
              <a:t>standard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6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651B1-05E7-8BD8-4686-5563C6068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198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/>
              <a:t>Autos and Fatal Motor Vehicle Accidents</a:t>
            </a:r>
            <a:br>
              <a:rPr lang="en-US" sz="3400" b="1" dirty="0"/>
            </a:br>
            <a:r>
              <a:rPr lang="en-US" sz="3400" b="1" dirty="0"/>
              <a:t>1940 -2020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BEDA0-1973-0DB0-0FDC-1D311D43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1690"/>
            <a:ext cx="10852447" cy="4939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1941-45 – WWII. Civilian auto production halts; does not resume until 1947-48. Fatal accident rate drops 1942-1946. [MVA deaths per 100,000 in brackets]</a:t>
            </a:r>
          </a:p>
          <a:p>
            <a:pPr marL="0" indent="0">
              <a:buNone/>
            </a:pPr>
            <a:r>
              <a:rPr lang="en-US" sz="2400" dirty="0"/>
              <a:t>1950 – Over 25 million registered vehicles; 33,000 fatal MVA [</a:t>
            </a:r>
            <a:r>
              <a:rPr lang="en-US" sz="2400" b="1" dirty="0"/>
              <a:t>21.79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1960 – Over 67 million registered vehicles; 36,000 fatal MVA [</a:t>
            </a:r>
            <a:r>
              <a:rPr lang="en-US" sz="2400" b="1" dirty="0"/>
              <a:t>20.15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1970 – Over 118 million registered vehicles; 52,000 fatal MVA [</a:t>
            </a:r>
            <a:r>
              <a:rPr lang="en-US" sz="2400" b="1" dirty="0"/>
              <a:t>25.67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1980 – Over  150 million registered vehicles; 51,000 fatal MVA [</a:t>
            </a:r>
            <a:r>
              <a:rPr lang="en-US" sz="2400" b="1" dirty="0"/>
              <a:t>22.48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1990 – Over 190 million registered vehicles; 45,000 fatal MVA [</a:t>
            </a:r>
            <a:r>
              <a:rPr lang="en-US" sz="2400" b="1" dirty="0"/>
              <a:t>17.88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2020 – Over 276 million registered vehicles; 38,000 fatal MVA [</a:t>
            </a:r>
            <a:r>
              <a:rPr lang="en-US" sz="2400" b="1" dirty="0"/>
              <a:t>11.67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/>
              <a:t>2022 – Over 289 million registered vehicles; 42,000 fatal MVA [TBD]</a:t>
            </a:r>
          </a:p>
        </p:txBody>
      </p:sp>
    </p:spTree>
    <p:extLst>
      <p:ext uri="{BB962C8B-B14F-4D97-AF65-F5344CB8AC3E}">
        <p14:creationId xmlns:p14="http://schemas.microsoft.com/office/powerpoint/2010/main" val="381034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31F2E44-5B95-CEB0-5352-4484F204A1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pPr algn="ctr" eaLnBrk="1" hangingPunct="1"/>
            <a:r>
              <a:rPr lang="en-US" altLang="en-US" sz="3200" b="1" dirty="0">
                <a:latin typeface="+mn-lt"/>
              </a:rPr>
              <a:t>Two Major Changes from DWI to DUI</a:t>
            </a:r>
            <a:r>
              <a:rPr lang="en-US" altLang="en-US" b="1" dirty="0">
                <a:latin typeface="+mn-lt"/>
              </a:rPr>
              <a:t>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B86BB4D-1137-DBB4-E371-F2E9E29A4E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2030" y="1066800"/>
            <a:ext cx="10280591" cy="5334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600" dirty="0"/>
              <a:t>The first major change contained in the 1980 DUI statute was the removal of the term “intoxication” as part of the  of the offense. </a:t>
            </a:r>
          </a:p>
          <a:p>
            <a:pPr marL="0" indent="0" eaLnBrk="1" hangingPunct="1">
              <a:buNone/>
            </a:pPr>
            <a:r>
              <a:rPr lang="en-US" altLang="en-US" sz="2600" dirty="0"/>
              <a:t>Under the 1980 statute, a new term replaced “driving while intoxicated” with “</a:t>
            </a:r>
            <a:r>
              <a:rPr lang="en-US" altLang="en-US" sz="2600" b="1" i="1" dirty="0">
                <a:solidFill>
                  <a:srgbClr val="FF0000"/>
                </a:solidFill>
              </a:rPr>
              <a:t>driving under the influence</a:t>
            </a:r>
            <a:r>
              <a:rPr lang="en-US" altLang="en-US" sz="2600" dirty="0"/>
              <a:t>.”</a:t>
            </a:r>
          </a:p>
          <a:p>
            <a:pPr marL="0" indent="0" eaLnBrk="1" hangingPunct="1">
              <a:buNone/>
            </a:pPr>
            <a:r>
              <a:rPr lang="en-US" altLang="en-US" sz="2600" dirty="0"/>
              <a:t>The second major change that took effect with the enactment of the 1980 statute was, for the first time in this state, </a:t>
            </a:r>
            <a:r>
              <a:rPr lang="en-US" altLang="en-US" sz="2600" b="1" i="1" dirty="0">
                <a:solidFill>
                  <a:srgbClr val="FF0000"/>
                </a:solidFill>
              </a:rPr>
              <a:t>a per se violation of the DUI statute based strictly on the blood or breath test reading.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600" dirty="0"/>
              <a:t>No evidence of actual physical impairment or proof of intoxication is required to obtain and uphold a conviction.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DE109A-7995-044D-C56F-CD54D7072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19224"/>
          </a:xfrm>
        </p:spPr>
        <p:txBody>
          <a:bodyPr/>
          <a:lstStyle/>
          <a:p>
            <a:pPr algn="ctr" eaLnBrk="1" hangingPunct="1"/>
            <a:r>
              <a:rPr lang="en-US" altLang="en-US" sz="3200" dirty="0"/>
              <a:t>DUI becomes a ‘</a:t>
            </a:r>
            <a:r>
              <a:rPr lang="en-US" altLang="en-US" sz="3600" b="1" dirty="0"/>
              <a:t>blood-alcohol</a:t>
            </a:r>
            <a:r>
              <a:rPr lang="en-US" altLang="en-US" sz="3200" dirty="0"/>
              <a:t>’ offense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5F6DEAC-E707-25AA-BB58-F188D9ADD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6213" y="1093862"/>
            <a:ext cx="10836068" cy="5334000"/>
          </a:xfrm>
          <a:ln>
            <a:solidFill>
              <a:srgbClr val="FF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2600" dirty="0"/>
              <a:t>The </a:t>
            </a:r>
            <a:r>
              <a:rPr lang="en-US" altLang="en-US" sz="2600" b="1" i="1" dirty="0">
                <a:solidFill>
                  <a:srgbClr val="FF0000"/>
                </a:solidFill>
              </a:rPr>
              <a:t>per se</a:t>
            </a:r>
            <a:r>
              <a:rPr lang="en-US" altLang="en-US" sz="2600" dirty="0"/>
              <a:t> violation constituted a major shift in the prosecution of the DUI driver.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2600" dirty="0"/>
              <a:t>Testimony now centered on </a:t>
            </a:r>
            <a:r>
              <a:rPr lang="en-US" altLang="en-US" sz="2600" b="1" dirty="0">
                <a:solidFill>
                  <a:srgbClr val="FF0000"/>
                </a:solidFill>
              </a:rPr>
              <a:t>test admissibility</a:t>
            </a:r>
            <a:r>
              <a:rPr lang="en-US" altLang="en-US" sz="2600" dirty="0"/>
              <a:t> rather than the indications of physical impairment of the motorist.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2600" dirty="0"/>
              <a:t>Additionally, with two later pieces of legislation, the state’s case was easier to prove than previously: 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Act 660 of the 1988 legislature re-wrote the chemical test for intoxication act, and included as part of the statute the “</a:t>
            </a:r>
            <a:r>
              <a:rPr lang="en-US" altLang="en-US" b="1" dirty="0"/>
              <a:t>2100 to 1</a:t>
            </a:r>
            <a:r>
              <a:rPr lang="en-US" altLang="en-US" dirty="0"/>
              <a:t> </a:t>
            </a:r>
            <a:r>
              <a:rPr lang="en-US" altLang="en-US" b="1" dirty="0"/>
              <a:t>ratio</a:t>
            </a:r>
            <a:r>
              <a:rPr lang="en-US" altLang="en-US" dirty="0"/>
              <a:t>” as a </a:t>
            </a:r>
            <a:r>
              <a:rPr lang="en-US" altLang="en-US" i="1" dirty="0"/>
              <a:t>fundamental part of state law</a:t>
            </a:r>
            <a:r>
              <a:rPr lang="en-US" altLang="en-US" dirty="0"/>
              <a:t> governing the administration of breath tests.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In 1995, the legislature re-wrote the DUI statute lowering the </a:t>
            </a:r>
            <a:r>
              <a:rPr lang="en-US" altLang="en-US" i="1" dirty="0"/>
              <a:t>per se </a:t>
            </a:r>
            <a:r>
              <a:rPr lang="en-US" altLang="en-US" dirty="0"/>
              <a:t>violation from </a:t>
            </a:r>
            <a:r>
              <a:rPr lang="en-US" altLang="en-US" b="1" dirty="0"/>
              <a:t>.10% to .08%,</a:t>
            </a:r>
            <a:r>
              <a:rPr lang="en-US" altLang="en-US" dirty="0"/>
              <a:t> and incorporated the same changes into the chemical test act.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578" y="274638"/>
            <a:ext cx="10727821" cy="1042434"/>
          </a:xfrm>
        </p:spPr>
        <p:txBody>
          <a:bodyPr>
            <a:normAutofit/>
          </a:bodyPr>
          <a:lstStyle/>
          <a:p>
            <a:r>
              <a:rPr lang="en-US" sz="3600" b="1" dirty="0"/>
              <a:t>On the Horizon – the </a:t>
            </a:r>
            <a:r>
              <a:rPr lang="en-US" b="1" i="1" dirty="0"/>
              <a:t>NATIONAL</a:t>
            </a:r>
            <a:r>
              <a:rPr lang="en-US" sz="3600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.05% Standard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67" y="1256231"/>
            <a:ext cx="11187465" cy="51189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May 2013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– National Transportation Safety Board “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recommended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” all states adopt a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per se </a:t>
            </a:r>
            <a:r>
              <a:rPr lang="en-U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alcohol concentration (BAC)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limit of </a:t>
            </a:r>
            <a:r>
              <a:rPr lang="en-U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.05% for all drivers.</a:t>
            </a:r>
          </a:p>
          <a:p>
            <a:pPr marL="0" indent="0">
              <a:buNone/>
            </a:pPr>
            <a:r>
              <a:rPr lang="en-US" sz="2000" dirty="0">
                <a:latin typeface="Amasis MT Pro Black" panose="02040A04050005020304" pitchFamily="18" charset="0"/>
                <a:cs typeface="Arial" panose="020B0604020202020204" pitchFamily="34" charset="0"/>
              </a:rPr>
              <a:t>"</a:t>
            </a:r>
            <a:r>
              <a:rPr lang="en-US" sz="2000" i="1" dirty="0">
                <a:latin typeface="Amasis MT Pro Black" panose="02040A04050005020304" pitchFamily="18" charset="0"/>
                <a:cs typeface="Arial" panose="020B0604020202020204" pitchFamily="34" charset="0"/>
              </a:rPr>
              <a:t>Most Americans think that we've solved the problem of impaired driving, but in fact, it's still a national epidemic</a:t>
            </a:r>
            <a:r>
              <a:rPr lang="en-US" sz="2000" dirty="0">
                <a:latin typeface="Amasis MT Pro Black" panose="02040A04050005020304" pitchFamily="18" charset="0"/>
                <a:cs typeface="Arial" panose="020B0604020202020204" pitchFamily="34" charset="0"/>
              </a:rPr>
              <a:t>," said NTSB Chairman Deborah A.P. </a:t>
            </a:r>
            <a:r>
              <a:rPr lang="en-US" sz="2000" dirty="0" err="1">
                <a:latin typeface="Amasis MT Pro Black" panose="02040A04050005020304" pitchFamily="18" charset="0"/>
                <a:cs typeface="Arial" panose="020B0604020202020204" pitchFamily="34" charset="0"/>
              </a:rPr>
              <a:t>Hersman</a:t>
            </a:r>
            <a:r>
              <a:rPr lang="en-US" sz="2000" dirty="0">
                <a:latin typeface="Amasis MT Pro Black" panose="02040A04050005020304" pitchFamily="18" charset="0"/>
                <a:cs typeface="Arial" panose="020B0604020202020204" pitchFamily="34" charset="0"/>
              </a:rPr>
              <a:t>. "</a:t>
            </a:r>
            <a:r>
              <a:rPr lang="en-US" sz="2000" i="1" dirty="0">
                <a:latin typeface="Amasis MT Pro Black" panose="02040A04050005020304" pitchFamily="18" charset="0"/>
                <a:cs typeface="Arial" panose="020B0604020202020204" pitchFamily="34" charset="0"/>
              </a:rPr>
              <a:t>On average, every hour one person is killed and 20 more are injured.” </a:t>
            </a:r>
          </a:p>
          <a:p>
            <a:pPr marL="0" indent="0">
              <a:buNone/>
            </a:pPr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Factoid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Hersman</a:t>
            </a:r>
            <a:r>
              <a:rPr lang="en-US" sz="1500" i="1" dirty="0">
                <a:latin typeface="Arial" panose="020B0604020202020204" pitchFamily="34" charset="0"/>
                <a:cs typeface="Arial" panose="020B0604020202020204" pitchFamily="34" charset="0"/>
              </a:rPr>
              <a:t> was chair of NTSB 2009-2014. Salary as Executive Schedule II in 2014 - 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$178,700</a:t>
            </a:r>
            <a:r>
              <a:rPr lang="en-US" sz="1500" i="1" dirty="0"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         Moved to Chairman and CEO of National Safety Council in 2014. Salary and benefits in 2019 - 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$718,046</a:t>
            </a:r>
            <a:r>
              <a:rPr lang="en-US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5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She stepped down </a:t>
            </a:r>
            <a:r>
              <a:rPr lang="en-US" sz="1500" dirty="0">
                <a:solidFill>
                  <a:srgbClr val="202122"/>
                </a:solidFill>
                <a:latin typeface="Arial" panose="020B0604020202020204" pitchFamily="34" charset="0"/>
              </a:rPr>
              <a:t>at </a:t>
            </a:r>
            <a:r>
              <a:rPr lang="en-US" sz="15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National Safety Council in January 2019 to lead the safety team                                              at Waymo.</a:t>
            </a:r>
            <a:r>
              <a:rPr lang="en-US" sz="1500" b="1" dirty="0">
                <a:latin typeface="Arial" panose="020B0604020202020204" pitchFamily="34" charset="0"/>
              </a:rPr>
              <a:t> Waymo LLC</a:t>
            </a:r>
            <a:r>
              <a:rPr lang="en-US" sz="1500" dirty="0">
                <a:latin typeface="Arial" panose="020B0604020202020204" pitchFamily="34" charset="0"/>
              </a:rPr>
              <a:t>, formerly known as the Google self-driving car project</a:t>
            </a:r>
            <a:r>
              <a:rPr lang="en-US" sz="1500" b="1" dirty="0">
                <a:latin typeface="Arial" panose="020B0604020202020204" pitchFamily="34" charset="0"/>
              </a:rPr>
              <a:t>.</a:t>
            </a:r>
            <a:r>
              <a:rPr lang="en-US" sz="1500" b="1" dirty="0">
                <a:solidFill>
                  <a:srgbClr val="202122"/>
                </a:solidFill>
                <a:latin typeface="Arial" panose="020B0604020202020204" pitchFamily="34" charset="0"/>
              </a:rPr>
              <a:t>]</a:t>
            </a:r>
            <a:r>
              <a:rPr 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endParaRPr lang="en-US" sz="15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5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endParaRPr lang="en-US" sz="14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470" y="3603619"/>
            <a:ext cx="2070930" cy="25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1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DEACB-2EBF-52FD-2F71-A3D27951B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67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Is There a Statistical Basis for the .05% Standard?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C9D0C-9A2F-FFA1-1C40-4380BB855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9" y="1119499"/>
            <a:ext cx="11083895" cy="5221480"/>
          </a:xfrm>
        </p:spPr>
        <p:txBody>
          <a:bodyPr>
            <a:normAutofit/>
          </a:bodyPr>
          <a:lstStyle/>
          <a:p>
            <a:r>
              <a:rPr lang="en-US" sz="2400" b="1" dirty="0"/>
              <a:t>1938</a:t>
            </a:r>
            <a:r>
              <a:rPr lang="en-US" sz="2400" dirty="0"/>
              <a:t> – The “Evanston” study by </a:t>
            </a:r>
            <a:r>
              <a:rPr lang="en-US" sz="2400" dirty="0" err="1"/>
              <a:t>Harger</a:t>
            </a:r>
            <a:r>
              <a:rPr lang="en-US" sz="2400" dirty="0"/>
              <a:t> and </a:t>
            </a:r>
            <a:r>
              <a:rPr lang="en-US" sz="2400" dirty="0" err="1"/>
              <a:t>Heise</a:t>
            </a:r>
            <a:r>
              <a:rPr lang="en-US" sz="2400" dirty="0"/>
              <a:t>: Accident rate increases geometrically with each .02 g/dL in the blood</a:t>
            </a:r>
          </a:p>
          <a:p>
            <a:r>
              <a:rPr lang="en-US" sz="2400" b="1" dirty="0"/>
              <a:t>1938</a:t>
            </a:r>
            <a:r>
              <a:rPr lang="en-US" sz="2400" dirty="0"/>
              <a:t> - National Safety Council and American Medical Assn. recommend statutory level of intoxication of less than .05% </a:t>
            </a:r>
            <a:r>
              <a:rPr lang="en-US" sz="2400" i="1" dirty="0"/>
              <a:t>presumed not intoxicated</a:t>
            </a:r>
            <a:r>
              <a:rPr lang="en-US" sz="2400" dirty="0"/>
              <a:t>; greater than .15% </a:t>
            </a:r>
            <a:r>
              <a:rPr lang="en-US" sz="2400" i="1" dirty="0"/>
              <a:t>presumed intoxicated</a:t>
            </a:r>
            <a:r>
              <a:rPr lang="en-US" sz="2400" dirty="0"/>
              <a:t>; and between .05% and .15% “</a:t>
            </a:r>
            <a:r>
              <a:rPr lang="en-US" sz="2400" i="1" dirty="0"/>
              <a:t>supportive evidence</a:t>
            </a:r>
            <a:r>
              <a:rPr lang="en-US" sz="2400" dirty="0"/>
              <a:t>” of driving under the influence.</a:t>
            </a:r>
          </a:p>
          <a:p>
            <a:r>
              <a:rPr lang="en-US" sz="2400" b="1" dirty="0"/>
              <a:t>1958</a:t>
            </a:r>
            <a:r>
              <a:rPr lang="en-US" sz="2400" dirty="0"/>
              <a:t> – National Safety Council and AMA recommend that all states adopt a uniform standard of .10% BAC as “</a:t>
            </a:r>
            <a:r>
              <a:rPr lang="en-US" sz="2400" i="1" dirty="0"/>
              <a:t>presumptive evidence</a:t>
            </a:r>
            <a:r>
              <a:rPr lang="en-US" sz="2400" dirty="0"/>
              <a:t>” of intoxicated driving. </a:t>
            </a:r>
          </a:p>
          <a:p>
            <a:r>
              <a:rPr lang="en-US" sz="2400" b="1" dirty="0"/>
              <a:t>1962</a:t>
            </a:r>
            <a:r>
              <a:rPr lang="en-US" sz="2400" dirty="0"/>
              <a:t> – Uniform Vehicle Code amended to reflect the three tiers: .05% presumed not intoxicated; .06% to .09% no presumption; and .10% as “presumptive” of intoxication. </a:t>
            </a:r>
          </a:p>
          <a:p>
            <a:r>
              <a:rPr lang="en-US" sz="2400" b="1" dirty="0"/>
              <a:t>1964</a:t>
            </a:r>
            <a:r>
              <a:rPr lang="en-US" sz="2400" dirty="0"/>
              <a:t> – the “Grand Rapids” study by </a:t>
            </a:r>
            <a:r>
              <a:rPr lang="en-US" sz="2400" dirty="0" err="1"/>
              <a:t>Borkenstein</a:t>
            </a:r>
            <a:r>
              <a:rPr lang="en-US" sz="2400" dirty="0"/>
              <a:t>: Drivers with .00 to .04% BAC had </a:t>
            </a:r>
            <a:r>
              <a:rPr lang="en-US" sz="2400" i="1" dirty="0"/>
              <a:t>no statistical difference in risk of accident</a:t>
            </a:r>
            <a:r>
              <a:rPr lang="en-US" sz="2400" dirty="0"/>
              <a:t>; with a .06% BAC </a:t>
            </a:r>
            <a:r>
              <a:rPr lang="en-US" sz="2400" dirty="0">
                <a:solidFill>
                  <a:srgbClr val="FF0000"/>
                </a:solidFill>
              </a:rPr>
              <a:t>2X</a:t>
            </a:r>
            <a:r>
              <a:rPr lang="en-US" sz="2400" dirty="0"/>
              <a:t> risk of accident; with a .10% BAC </a:t>
            </a:r>
            <a:r>
              <a:rPr lang="en-US" sz="2400" dirty="0">
                <a:solidFill>
                  <a:srgbClr val="FF0000"/>
                </a:solidFill>
              </a:rPr>
              <a:t>6X </a:t>
            </a:r>
            <a:r>
              <a:rPr lang="en-US" sz="2400" dirty="0"/>
              <a:t>risk of accident; and .15% BAC </a:t>
            </a:r>
            <a:r>
              <a:rPr lang="en-US" sz="2400" dirty="0">
                <a:solidFill>
                  <a:srgbClr val="FF0000"/>
                </a:solidFill>
              </a:rPr>
              <a:t>25X</a:t>
            </a:r>
            <a:r>
              <a:rPr lang="en-US" sz="2400" dirty="0"/>
              <a:t> risk of accident. </a:t>
            </a:r>
          </a:p>
        </p:txBody>
      </p:sp>
    </p:spTree>
    <p:extLst>
      <p:ext uri="{BB962C8B-B14F-4D97-AF65-F5344CB8AC3E}">
        <p14:creationId xmlns:p14="http://schemas.microsoft.com/office/powerpoint/2010/main" val="369277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911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masis MT Pro Black" panose="02040A04050005020304" pitchFamily="18" charset="0"/>
                <a:cs typeface="Arial" panose="020B0604020202020204" pitchFamily="34" charset="0"/>
              </a:rPr>
              <a:t>On the horizon….a ‘National’ DUI/DWI Statute</a:t>
            </a:r>
            <a:endParaRPr lang="en-US" sz="3600" dirty="0"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931" y="1546790"/>
            <a:ext cx="10904433" cy="4686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i="1" dirty="0">
                <a:latin typeface="Amasis MT Pro Medium" panose="02040604050005020304" pitchFamily="18" charset="0"/>
                <a:cs typeface="Arial" panose="020B0604020202020204" pitchFamily="34" charset="0"/>
              </a:rPr>
              <a:t>Future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 (probable) state DUI statutes drafted by NHTSA: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Two types of DUI offenses: a </a:t>
            </a:r>
            <a:r>
              <a:rPr lang="en-US" sz="2600" i="1" dirty="0">
                <a:latin typeface="Amasis MT Pro Medium" panose="02040604050005020304" pitchFamily="18" charset="0"/>
                <a:cs typeface="Arial" panose="020B0604020202020204" pitchFamily="34" charset="0"/>
              </a:rPr>
              <a:t>per se 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alcohol violation with </a:t>
            </a:r>
            <a:r>
              <a:rPr lang="en-US" sz="2600" b="1" i="1" dirty="0">
                <a:solidFill>
                  <a:srgbClr val="FF0000"/>
                </a:solidFill>
                <a:latin typeface="Amasis MT Pro Medium" panose="02040604050005020304" pitchFamily="18" charset="0"/>
                <a:cs typeface="Arial" panose="020B0604020202020204" pitchFamily="34" charset="0"/>
              </a:rPr>
              <a:t>.05% as the statutory limit for alcohol 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and a “any substance” offense for all other DUI/DWI offenses.</a:t>
            </a:r>
          </a:p>
          <a:p>
            <a:pPr marL="457200" lvl="1" indent="0">
              <a:buNone/>
            </a:pPr>
            <a:endParaRPr lang="en-US" sz="2600" dirty="0">
              <a:latin typeface="Amasis MT Pro Medium" panose="02040604050005020304" pitchFamily="18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Complete revision of the state’s Chemical Test for Intoxication Act amending the current three tier level .00-.05/.06-.07/.08 or greater to a </a:t>
            </a:r>
            <a:r>
              <a:rPr lang="en-US" sz="2600" u="sng" dirty="0">
                <a:latin typeface="Amasis MT Pro Medium" panose="02040604050005020304" pitchFamily="18" charset="0"/>
                <a:cs typeface="Arial" panose="020B0604020202020204" pitchFamily="34" charset="0"/>
              </a:rPr>
              <a:t>single level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 of </a:t>
            </a:r>
            <a:r>
              <a:rPr lang="en-US" sz="2600" b="1" dirty="0">
                <a:solidFill>
                  <a:srgbClr val="FF0000"/>
                </a:solidFill>
                <a:latin typeface="Amasis MT Pro Medium" panose="02040604050005020304" pitchFamily="18" charset="0"/>
                <a:cs typeface="Arial" panose="020B0604020202020204" pitchFamily="34" charset="0"/>
              </a:rPr>
              <a:t>.05% or greater presumed operating under the influence 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and </a:t>
            </a:r>
            <a:r>
              <a:rPr lang="en-US" sz="2600" i="1" dirty="0">
                <a:latin typeface="Amasis MT Pro Medium" panose="02040604050005020304" pitchFamily="18" charset="0"/>
                <a:cs typeface="Arial" panose="020B0604020202020204" pitchFamily="34" charset="0"/>
              </a:rPr>
              <a:t>no presumption </a:t>
            </a:r>
            <a:r>
              <a:rPr lang="en-US" sz="2600" dirty="0">
                <a:latin typeface="Amasis MT Pro Medium" panose="02040604050005020304" pitchFamily="18" charset="0"/>
                <a:cs typeface="Arial" panose="020B0604020202020204" pitchFamily="34" charset="0"/>
              </a:rPr>
              <a:t>for less than .05%. </a:t>
            </a: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48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748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Most Dangerous Driver on the Road?  </a:t>
            </a:r>
            <a:br>
              <a:rPr lang="en-US" sz="4000" dirty="0"/>
            </a:br>
            <a:r>
              <a:rPr lang="en-US" b="1" i="1" dirty="0"/>
              <a:t>The Over 80 driver</a:t>
            </a:r>
            <a:r>
              <a:rPr lang="en-US" dirty="0"/>
              <a:t>!!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40" y="1384419"/>
            <a:ext cx="6609462" cy="516878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4161761"/>
            <a:ext cx="2562225" cy="1781175"/>
          </a:xfrm>
          <a:prstGeom prst="rect">
            <a:avLst/>
          </a:prstGeom>
        </p:spPr>
      </p:pic>
      <p:sp>
        <p:nvSpPr>
          <p:cNvPr id="10" name="AutoShape 4" descr="data:image/jpeg;base64,/9j/4AAQSkZJRgABAQAAAQABAAD/2wCEAAkGBhMSERUUExQWFRUUFRQXGBgYFxQXFxQVGBUXFxgVGBcXHCYeFxokHBYUHy8gIycpLCwsFR4xNTAqNSYsLCkBCQoKDgwOGg8PGikgHSQsKiwpKSkpKSwpLCwsKSkpLCkpLCwsLCwsLSwpLCwpKSkpKSwpKSwsKSksKSksLCwsLP/AABEIALEBHQMBIgACEQEDEQH/xAAbAAACAwEBAQAAAAAAAAAAAAAEBQIDBgABB//EAEAQAAEDAgMFBgQEBAYABwAAAAEAAhEDIQQxQQUSUWFxBhMigZHwMqGxwUJS0eEUYpLxBxUjM3LCJENTc4Oisv/EABoBAAIDAQEAAAAAAAAAAAAAAAECAAMEBQb/xAAnEQACAgEEAQMEAwAAAAAAAAAAAQIRAwQSITFBEyJRBWGBoRRxkf/aAAwDAQACEQMRAD8A+SLpVZK6U5D1zAVHuQulegoEJO+0LqdUtt8Q4HMea8XKELf4gahw8gVI4hum9/T+6pXu8VCFpxQ5/wBJUm4oc/6Sqd481wcSiCi4YtvsFTGNZ15QfuoMadfqoVGkKEoi8yZY2AB681bohy481NtSyAT19SFwrciosp6nNWhqJDqZ3tVbTZJjNVbiJ2fjX0qjXsiWmRIkSlldcBXfJZicK+mYe1zTwcCD6FUzwWk2xt3GY4NFd0tbcDdAHWwlx6qWD7PsEb+87o0xlwVePI2vd39hnV8CHDYJ7/haT8gOpWs2R2HZVaTUqhxyDAYBcRYAZkalx4WCKwrO58YYdxkkywRAEaHeJtKvf2tOJ3bsYd6zpZTLTaCGwQBab6m6tTEZma2F7s7pbukEiOBFiE72R2fquYK28ym1rhulxNyL+FoBm4ROP2U+u81DEvIJ8VjbgBCOqMrhlOmHtDaTYaMwJcXHhMnipYAHtlsyg8d9TYadYkuqPaSQ8kass1o1EXjNfPa1CDPwHiPgP6L6S7Z9V8l1UGTe2fGZKEr7AkRvMv8AyNUcyJGCGMLbVBbQ8ehUqmHa8WWjxPYt5B7tzdfAZ3T0P4VmMVs+pSfG6WOH4Ha82nUIpkoFFN9J28wkEZQY9D9itJsXtoRLKu74rP3mzTqf+5T4/wAwhw4pNSxYdZ1jr+4VeJwE5e/fAor7ANdW7OUq5D8K7u6lyKZdvTzoVD8f/Ew4c1Thtkgv3CILTBL97eEWgzaeXJZbB7TqUDGbTmD8J/Q81uNldrWV2blUl1oDrGtT9f8AeaL5+IcVmz4fVVxdMN12Bs2Ozeh1UWEgBsyc2jeNvLNRxOzGzPdgRaTEk8Y4dE02lsSmD3jao7h48LvG4B/8xybF/D8S8pUg2qCyrTc0GJcTLRxM5nkMlzpYpxlTJ2I34Vu94huNAEN1N9SMiQiRsgPuGuA0zy+6dNxTnPh4ZUZAnd1+IGLzbn9VTU2tTpEjccBaA6QRYdfndOsKu3Ih83FF8x3b/O31Vo2fVt/pkA6kgBH4IVA8w5zCbWgy0i9zbRNqmCp1BJc/eEAmAG7oMOOc5Tc6rXLPToDZmHYKoCBuiSJF9OK9p4CofyDqYummHwrWl1xE2zJAmB59CvHYYOcDBbckO8NxEQRoUr1Dsli7/L6mXgnhJ4TmhQ7O0QtRgjubrhJLA4wd2Qcp/bms7i6O7VcJJkB1+Jz+ZKtxZXJ0yFeDpGpUa2Y3p+Qn7JiNnUw3eLnaRE3Mwc9Epp1N1wIza4FPO8lrSDvE2IIPhvEIZpSVNBPMNsmm4jxOiJN4nOwtOiLobCpb3xPyBiSIHMxb9+ShuS13h3HEkwJh0W3pnhOSqoPBG6DADZbwPETmCVRJzfO4Fhv+Q04EVDJnWQOVs+qkzso95imHOFpJIaBxzTHs/sB9cy4BjB8RAI3otlNl9CwmA3AIiBpFoWjFCb5lIJ8+b/hyN343zplH0VL/APDt4H+6Z/4hfUK1GB+l48lUMTT3Yc0TxWmqCfIsd2RrUxO8055gjzkWSWqSww4QfIg9Cvt5pMe2IvELIdoOyzTMNALsgcp0y93Vb3L7kPntOtvOAy6p5h6TdAAR6nn05pJjtnOpn6jVvI8equwO0J8L/JwzCV1kXDAafZbBvSTlNhPof1UsV2lrOq923dptHeyQJeAwO1dYTHDVQ2RiQXhroGURMPjTry5KnHYM9/VqM3Ye0tgyIc5m6Tl5pIxaXIUC7A2n3lVwxDi9xA3S8lzREznYfsneK2rQa0t3gZEQ2/0skmH7LVS0hr2TI0ItN78rwIRdPs9SaXbxLg05k7oyzgQmcU3djKXFDzsrjC6i3MgCP6SQn5qXkDQLN7KxdJh3GkREACLJ6akDWEwoUxhN7KbQhGVCrGvUsh7WJHiAkajnOY5oDaFGhXHd1B0mxaeIOhTA1soQWKpPd+Ues9VHa6IYXbPZp9Mmxe0TBA8bRnJH4hGqUMruZn4mnX3kvqDMC8wXvBjLO0881nNsdmblzSA48B4XcnD7oqT8gM0WNeJHv9UBUw7mGW2PvI6dERiMG6m+I3XflOR5tKlTxYdZ1irOwDPYfa91Mw4wTAdIBa+NHsOfXMLbbNxeHrABrGNfE7kNMxeWOjxD5hfMcTg59+5VeD2k+iYN2z8+IP4ShKn2D+j7FSZAgCALQBAHL5od1GCSSWzzF46pBsjtfvs3Xukfn1BiIeB5eIea7ae0DvAVACIBbcEQQLg6i2azZvYrqx9yFWHeASREi5gZcYOXHJCYrHd46N6A20ARvc+GaHp1nw4tBA1AJAOs+yimYWSHBr5cCS5xvN5O6NTKxpVfyKUOAayTvFpBgnKZmw1PRTbjWimd25m/4ePK/RSNGo9jWPbUin8EAAX43k6eQUMPsxzd4mLnI6c89VZ6cq6ZCDyxwHiEk5xE8dMhxQO0qcvpkEHeaRzyzPD9kxGFDXTAPHnaAIyA/RDbeoBtNpAI04yP2KfHcJJNMgkc0km3EJzsuiO67zfAzEHjllxSNj4uPfLojKJIEcyfVapQ3rsg6rRuGCXzu+H4oMXM8jojMBgG1Xtp7rgahHAADrqeUJBSq3zWs7OVf9VjoADZvqHRF54qmeJRrnyQ+hYLDtp0twaQB5BFYSqIuYjy8rpXgsSWvBdO64G/BL9qte+v3cFjdTlIOW6dZ4rU3RZGNjHanaIb25TJcRaG3QxpYl43u69SAT5IzZGx2MMgap64kDhFws+9tmuOJUZOlj30TNVhbwm49RZFVcY2uNPK/mmx8UgiRqFitq4MUq/glrXTYXAITRkLkxJciXtDs4Uqu8RIfJjnN/JZvF7KJktEEZjjzb70Wx7R7xoMkSd608I09FmsM0gwSQLfLRZ5XCbcf8MrQswePLbOy+i0OFx29G862juujufPkhNo7LbUbLYDxN9HdR90lwuLdTcQehC1p7kL0fTcNRaGiJKX4t3+4AMyAekIDZO3oaATLOOZZyd/Lz0RdLFuLzvta5pN3MG6RORN4Ij+6G1oJDZOEDJgZrQtPhzSljmzA5/JXOxVoQQQ04oCLzkPsvX4vKJKS4rEzAlemraN79UBbGwxuUfVW0q4J0WepUahPwuMcJRNOlV/I6PIINpeSWP/AOKHIKqvjRaTa/raErZhqusBeP2c92bojgEryxXkhDF0KdVw3xvMPkRbMHNZnbfZ00/E0l7BrHjZ1H4hzWsbs/8AmNuSmMC3Uu9f0Q/kQRD5u2uWZ3addP2Vj2BwWv2v2WY8F1IhjtWn4H9R+E81ja+EfScRBaRm0/VvEK6GRT6ADtLqbpaT095hPdndpSGRvBvItDgDqQDl5JWyoH9UPVwd1Z/RKNcx28GyIMbpkADQSRoM7q1riciMv6hI+HUZR0VHeS4SCZi2r75+/mpMNsuF/wAl/f7psOJY4pJAYQ6QBGRJIE/DeL8P7IZ5PD5/ZXNI5i173d4ufl6KFdonK3PPM/YhXMgFUHP0S7arJpuJMQBEzJ8Qt9fRNavuEJXYIIORVUophRmabZIHvNGoSNx8cDHvyRXeBIgnOfC0GxsKS+lvECXtIaQZI4rPUBvO5J6KLm/6neE7pBm8sjU8Rp5qvLu4oiPrVOkH0oEG0D0SbCVX945u94WnU2nWJ+yTjGud8DiWuY0iM7iSAjcHSYzwloJkWIBgeaGWfBrxQGr9rdwDcl034N6zkgR22dlvNcD1+RyXYqgTNt4EzfKeaEpbNc4xuNHCLknlZUKmaXDgfYjbHdNa4NLt8WAuTxSLaO12P3XNMOBBvbOfJOtubH/8ILkuaYIBiQ7Mcli6uFhuRaJFneLJWJUxJp0W9psfLWNHjcTvExMACABHVJMNhq2lJxnXdy5yVr9msYxnie2T/MBH0jojP4yiM30x1c37lYM+Z73UbMD7M5sjZTKtJz3OIf3jmhtvhHUEWI85WN2+wDEP3cvvEH5hfRnuwzZLMRTZJJILmESc9QQsBt4Na8ltVlXeJMsmBebz15rdhyqfhr8Mj6A8BjC0yP78lptmVA74Sd05tGbf+M6cvRZrB4QOu47oJtF5hbDY+BpMhzSHP/ncWj0Flp27lTECmink2q0ng5zaZb1Dod6Bd4JvWof1hPsLsKrXc01WU9yJndY4lvKZN8lke2uLpPxDqWDw7GtZAJZTBcXDPTwiZ9FT6TXCl+h9jqwzEY5lPOpS8vF5ojA7YpPIAq0wf5wQPWLLPbP7Iudes7d/lbc+ZNgekqW2uz9KjSL2F0ggXIOfkL2lWLFxyJwbeo0sANRoAOTg4bp6GY+a41qf5yOpN1mOxfaUtPcVjvUn2AN908uCt2rUGEr7lWq4sPiYe5YZaTq4EEkZGyzz00XzEhonV2f+qL8wVaKzdHt9QkFDG4Gr/wCaAY4bpnjeUUzYRN6dVj26S36lpI+QQWjXySxo13NvqAvQw6QfMfql9LYj9QyQMw+oJ99EPW2dVpnJnm5v/YBK9H8NkscFpGiD2jslldu7UZPAjNvMH7Iehiq9LNhjSQ6PJ0ER5q6n2haT4gW9Rb1Eqp4MkHwxuDC7c7PPoGTdulQAgdHjQpZ/EFtnBfWBXpvES1wNoJEEdDmsvtPsXLpoOaGmfC6SG/8AEjTktOPL4mSgWm4W8VvDJ4ch5WVlE/Dx8MD82efvWyqZMjKYEZQBFp56qxhtkI8M8STNhw4/oF0istLsoM5X0Z4jbPz/AFUa1Ydbm/5iDn81FxsJaMmkAfiG9rzOX0QteqBJggh0fytzJEccvulYUjq1aOSV4rF8FXXxUpdiKs2VUmORneBdrvfKE4hjWgRl8zqUpwoFw4WPyVrHmL8x6IIAxbVHCEywdX0SBrk22PTc93JHcu2PDHKctsTU7Ge0ReBMDK2oHr9U8xIJhxAk3By/t0RnYzYrK+HcHM3TvvAJ/EAGwRxg7wQ2O2TVpEte6d0mBGhvIOsrNmjxuNeO4ycH4GOFcwNl17Sh8PiHVCX02DcYbNBgvI4u0CkMKH0jx3VRT2biKY8LmxwECBwvM/JUwZpk6PcZ2tHdupOpEOzLZkCx14JBjtoUxT7zcnLwkui/Qg/NXYnB13G8AfikCSNYhJe1OGNNrGsvck2tEW+vyVsXckVzdxa+xR/m9AZYLD+dN5//AE9S/wA6Z+HCYcdKFP7ys06q78w6Qj6eXkt6mcnahsNvO0o0R0pUB/0VNfa+8DLWg8mU/qAgj76cULiHo72DaiDcY0uBdaOVp42yTnAPD3iOqQ0dmVXy5jd4eU24CZK03ZXYTmf6siSI3eF5M87BZpzpM1Y8M3Trg0GAqOBMPLZESchCWf5hRpuFHe3WNIcSZ/1CbkuIyk3vpCt2rtynSYQ5vjvujjzPJY7F1KjHAvBO8N/4TveLO+o89UmO+yzLOlSPpNHF0niQA7m2HD5XWK7a7WFSqKbD4KdjFgamp5wIHqkzMYB4muII4SDPl+6D3iSSbzn14q5vgyJFuHqmZANiL6CTaTotR2vqitgqNT8TDHkRBHqAU9/wu2FvYeuXAOGIG4GmA0tbIkk/zHyhP8P/AIe0KdAMxj3VBmWsJYzpvfE75KtTVMv9GTpo+F7xR2zdt1aLpY4jlNj1Cc9utlYWjXaMLvBjmSWuO9uOmPC43I6zCzJaomVyjTpn07Y3aZuIbHw1Bn+oTjD7Qnwvifk7y48l8dw2Kcxwc0kEFbvY+3G12w6zxE/qFbGVlbQ+xWw6LjLN6k433qLzTPmG+E+YS2tsnGD4MS2sNBXptcfUg/VG0MZ+Em+h4/uiBWTUAzj6eKaf9TBU6oGfdVHN/wDrJHyUG7cpMkPo4ukfygSPUkfRalmIvNp6Iqniwc0rgmSzBU4tYxa2ptn6+5U2uHG/hvo0Xm3vXVVU3mfi4X1HhiLei4VIAvA8J3fzWzPvXVWEJVXgDM6bx4mdPfolOOxIiBOZN+eqnjMbxNgI6XyS9lJ9Q5GOJzSSd8IaJAS4wEdh6O6iKOBDR7upPp++AQUQtkC0EQQCELiMFq295j5GOOSMUg26LRErdFeyNlF58WQzWmo4UNiBEL3Z9GGhGNYuflnzR6/RaNY4J+WaDsx2n7kd3U+Cd5pGbDwPFp+Wa2GPZSxNMOBGUtdwnQ6wV8za1G4LaFSl8LoHA3HpxT486S2y5Qmq+mLI9+PhluM2g/DuLC0m/wAv0R2F7T0XDxmDGqXYzGCsIe24yINwlmF2K1zwS4kDQmJCCir9rMWTDPHH3xHG1+0tFrHFt3bpgDXRYwbQNVxLunktP2l7LkU21qY/2m+JoGdPPeHT6XWUdhfxNzPoVJxcR9Jtkt0fyU43BAeJoEa2FkIzFtDr+I8It5/onFB8iCoU9g07uLnX4QPK4V2PL4Zl1f0+Tluxr8CutiXOMu/sOCHNIvMAfsm1XC0WuALX+bh9la5ob4RAabjn1TZMqXCKdP8AT5T90+F+wDD03UiC0yWpnhtpvYS+kY3viBgweiEe2CqXO3LhZu2dfaox2+BZtNju8LnO3t6TOvmNPJSwO2atKGyHMGbHAOB6TYHmLoPF4neeSMrCdFAPHTpl+y1RPN5q3vb0G7RxFOo7epMLQRcOIz5EadUX2e2N/EVQwndGp4AZxzSwNX07sF2fDaDarh46niHJmnrmlnKlZMcNzNJsvCCmwNYIa2GMGcAZ3PAZniSmn+Yuqnu37m4Ju4SD+yqFANAE2iL8JnPmUHiS3Nx3W5Hi7lHBZ03Zu4o+f/4iPw3haykKddrolo8L6d7xlE5Ec1gXHP39Fte39Q4mo00Wju6TSAAfFJiSQdLCyw7mQYII6rSlwYMjuRAhEYbFFjgWmCIUGmLX49V46CbDM2HDrxUKzaYXarajATY/QhMsHtLeF8xY/qsNvlrRzR+ysS6T5K1SAb2jTLkbTw9ki2b2hYPC4iU6ZjmuEgpxT5pR2gbQ2TaB658f2VjcPXqZMgWkm2Wo1KL2Bg92mHuBkiZEeFuluachupuBBLhaOE8R6+SiTa5DYmwnZoGC9290mG9QmTMC1ogCAPcidEcDzEnIyPR1/O8+llGqBlprmYPUWIOSaqBYqrt+eQ4c/qg3j9+ZTGuzPjog6zI+nmgOgR6J2fTk9EHW9/dG7NfA6qnI6Rs0cFLKrNFh2wIRPNB0KqJNUD6fsFy59ntcbVF3vRVVHxl9l3eDUqYHJJZd2B1cS5RZjyDqEcXn3ZeFqidFbgxnsntY5sCp42ZHjGXn5rM1sFulzQbSdw8Roia+EGYcB5fIheEWg+IcVd6zkqZieljFuUFTf+C9o3uTh81F1UgwjHYcAE+hyj0+6ExFIuEj4h81EhW3yvgEqv3wAdQYPBzdfNdSqSy+bTCoaJaCM2klRZW8R5gHzTpGdy5sJfUslm1qx3DHEA/WPkra2JgHl8lRSpGrh3gCXBzXADM3gj5/JXwj5ZzdXn42R7YswlUAHmb626JzszZJrnRotM6W0jMwu2R2OrVHAvHdt13syOQW3wuyqdJm60WknqVJ5UuhdF9NnlluyKoivZfZKm071Q96Qfh+FpA0PH5LfbM23T8LC3dIECPh4Ryssf3hY7krK9cRvTcX4Hqs7nvfJ2paLDGNRVGs2vtNtIHLiTIgDivnnaPtp3ngo2GrtTyahe3HaQ1GsZeYlxn4jkB91jxi1qhFLk8xnk4ycfgNOJO+N5zgM5aYJPVFYjBSzfa4PAmQRDh+vklbGF+Qlc2uQCPr7srEzIyYaHDVpGhuAeui8p0SHacoMqNOorWOi6ADq75PIWTbBt3GDib+ZSrCU5dyFymYdLZBH2ngfl6pkQrxGJh0COjpEnkT4T5r1mP3bS9mVhMeUAj0hUB+4CHUxB1O8Wg8RwuqhIFg/wD+N2830NwjZDR9/EQIiMj6QNIV1KrJkGJ4cePVZwYogwc0bh8YrLBRqKVKx1mYBJAadCOirqWiZBNjNhGYMjOL58AgMPjrItmLnNGyFTm6eVtSOc3mEHiKRz6+qOe0mYvvRllLRaRloqXwdBETaT15jioGxFi2wrcG87oIV2PwxidIQeEfFjzVGU6GifvHWGxVveavZipz0v5pQHQrqVafRYpJHoseV9Dym6LyZ+is/iZShlU6mb26IqjWVTia45Q8OK5xJUaVdXtrhI0Xqn5KWYEnMlFDBtUf4oLjieCTkdKJAYGMjZUP2aZtARnfqQd7/un3iPFFszG1cMaLptDvSVRV2JVDBUABm8TcArR4/DCpZwkSEW0DdiLfZXeoY3o90n8eDI7L7MOqSari1pyDbkrRbN2KzDg7t5iSc+QRQEGApudb39SpLK5cDYNDixU6uXyWitZVvrKgvQ1askSbNUppE8QZ9+7KkvEQod8gsdjA1pPD5lWQhyZM2VRi2zG7UrF1R06EjyBQYV2IEuJ43VK2NHi5y3SbD8BXaAd4u5BoBJPEk5D53VWLqiYgzeZTPszT+I8w0n+UgghJKjYcRwJHzUEOa8hWd9NlUvJUsFDSid1sanP9FT3haZaSChm1lLeTWAaYfa4ye3zH3H6EIluDpP8AE0i+cR8wYj0SSVwClkHWPwc+JuY04hBUayMoY8nMAdCh8fTAMt1zH3Vrj5AGUKyMp10ko1kbTqoBG9PGQvTiwYsBB0tplPklzaitbURsge9ovwFoMTBy5GLJRiMAWEx8J9Wnn8ke3FWg6/t+itqOBvxEccvmNEGtyotxZHjluE7KkWPqiqTeC8xWDESMrcNVRQrQYdksUotdnfw5VJWuhixmfvRWMKrYJuOSs3oVLR0Y8FgBUmtdKnRrBF0yLJGXxV+QdlIq+nTKIaAphwCRl8YI9Y356+wrTkqi9etchtLLSOeFIGB7+uq8qPHsiyGfiD7KaMWLKaQRveSi6sqDWtzVQqqzaVOZbiKo95pe6tK9xFe8ShqtUBWqJkyZCVXEQkGOxe+YGSnj8fvWbl9UFMLTjhXLOBrdX6nsj0VvpSgXtgpkqcTRlWNHLPdlbT7owRLSQSNbagoKq+XE8ST6lcQvWtVbIRDlIlQK4OQITCsaVWFMFMAmCvVEFSUANWUwB91F1QbwAG846DhxPJeOJmBdxyGg5nkjsJhAwcXHMn3l0Wty8IrSvlgOKwRYA7Ma8j+ihSqpyb+enHy1SnGYPcMt+H6fsqWiwuZUVrXoCnVV7HoECw9XUqxBmf2QYcphygRiKwI5k+ZnMcOaHxeFFyAqmvRFOshJblTLsWWWJ2gfC4vcs64R7KgdcR6oWvh9eN/3CGpy27VknCnyd/T6jdG0MagjJSbjiM0LRxw/FYq50EWVdGpS8xYbS2iFf/FhJX0l46qQptTH9eS7HZxS4Yv3kkzMX6qf8TbNHaH+SNDiyVWaqXjEheHFQnoR5hia/u33Vb8Qlz8WFWcQSVCt5SyviwM0pxWNc/or8fhCPEJI15fsgmhaIJdo4mrzZL2vhHBeAyV44r0Kw55KVN7bKqDopsdI6IkBK1JUEI6oVU+mSCW6Z8UkgUC7q8LVd3U8AvajNLeSqDRSQvWvXj2qCZELwVIFVNlTBUIaPCYfdHEnM/Yfoiff9uBVbHe/eqkXe/14haRCU+/14IXEPt78grnH3y+/RL8TUQZAV8A2VlN6CqvupUK89VXYwza5SBQrHq9rkSF4Ksa9DtKkCoELZU+i6pT1Hn1VNN6u3tQg4qSpluLLLFLdEiKYK4UOBXjnxLh5jgubjAVklFxZ6DDmhlVon4hwKh3h/Kpuqar1jUpb30Dv6KJpngj+5C87pSyemA93zV7KchWupK5lJRskYC9+HU200Y+mvG0/fv3KWw+mTwotGaVbX2b3Z3m/CfkeCc0mQrsXRDqbgeCsxy2sXUadZcbT78GMHPNSHEqLn7p4leBk3N1ss8t0XCvwC4anoF62n5LnGeiJCoorZzZ3+EBDuCIwNYAEcSgwoHxeGg2yQ24mtV0oKrh4M6JJR8ogM3PyUKlLOEQ9ojSSq3E9FUEp3hGV+P7KACuNKev1VlLBEi5j1Timgp69FNn4ei5ctIhB2Q6j6lLsVmev3Xq5BkFT15Qz9Vy5U+RkMGK9i5cnIWsUwvFygSaupLxciBnrPiPRLaevvVerlVl6N2j7YZSRlHRcuWaR3YF5yUtCvFyUuKzmrhkuXIMKI1Ps5es9/JcuQG8lo181c74D0K5cmXY76ZhXfG7qUTRXi5bkeLl2yyqhyvVysFK6mSnT0XLkkgovcrjkuXIonkEp/Ceqp4Lxcs77Ce0kauXJSH//2Q=="/>
          <p:cNvSpPr>
            <a:spLocks noChangeAspect="1" noChangeArrowheads="1"/>
          </p:cNvSpPr>
          <p:nvPr/>
        </p:nvSpPr>
        <p:spPr bwMode="auto">
          <a:xfrm>
            <a:off x="1644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828800"/>
            <a:ext cx="34766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0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506B-FD0B-F5A3-6221-7A85E990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93" y="365126"/>
            <a:ext cx="10627407" cy="83983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What is the Implied Consent Law vs. What is the DUI Statute?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77F73-9788-D76C-064C-C6EBCAF0B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019" y="1316052"/>
            <a:ext cx="11203539" cy="506765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 Statute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Proscribes and defines the elements of the </a:t>
            </a:r>
            <a:r>
              <a:rPr lang="en-US" sz="2400" b="1" i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criminal offense 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operating a vehicle in an intoxicated or impaired condition and provides penalties and sanctions to enforce such statute. Construction and application of such statute are defined by terms of </a:t>
            </a:r>
            <a:r>
              <a:rPr lang="en-US" sz="24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criminal law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Implied Consent Law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Establishes as part of the state traffic code any person who operates a motor vehicle upon the public highways of the state is deemed to have given their consent to submit to a chemical test to determine the alcoholic content of their blood.[Subsequently expanded to include substances in addition to alcohol.] </a:t>
            </a:r>
            <a:r>
              <a:rPr lang="en-US" sz="2400" b="1" i="1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Sanctions are civil/administrative 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nature and the law’s application 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construed under civil law standards. </a:t>
            </a:r>
          </a:p>
          <a:p>
            <a:pPr marL="0" indent="0">
              <a:buNone/>
            </a:pPr>
            <a:endParaRPr lang="en-US" sz="24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Shorthand version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The Implied Consent law is the </a:t>
            </a:r>
            <a:r>
              <a:rPr lang="en-US" sz="2400" b="1" i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procedural mechanism </a:t>
            </a:r>
            <a:r>
              <a:rPr lang="en-US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enforce the substantive DUI statute. </a:t>
            </a:r>
            <a:endParaRPr lang="en-US" sz="24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46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521EB-7A7C-4C2B-8844-86A78776E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617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Amasis MT Pro Black" panose="02040A04050005020304" pitchFamily="18" charset="0"/>
              </a:rPr>
              <a:t>Act 2021 – 498</a:t>
            </a:r>
            <a:br>
              <a:rPr lang="en-US" sz="4000" dirty="0">
                <a:latin typeface="Amasis MT Pro Black" panose="02040A04050005020304" pitchFamily="18" charset="0"/>
              </a:rPr>
            </a:br>
            <a:r>
              <a:rPr lang="en-US" sz="4000" dirty="0">
                <a:latin typeface="Amasis MT Pro Black" panose="02040A04050005020304" pitchFamily="18" charset="0"/>
              </a:rPr>
              <a:t> Key Provisions - Implied Consent Statute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C3524-7A5A-4CE0-B1B9-C07035786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17" y="1526796"/>
            <a:ext cx="11148969" cy="4857225"/>
          </a:xfrm>
        </p:spPr>
        <p:txBody>
          <a:bodyPr>
            <a:normAutofit/>
          </a:bodyPr>
          <a:lstStyle/>
          <a:p>
            <a:r>
              <a:rPr lang="en-US" sz="2600" b="1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Amends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current Implied Consent statute [Code 32-5-192] from </a:t>
            </a:r>
            <a:r>
              <a:rPr lang="en-US" sz="2600" b="1" dirty="0">
                <a:latin typeface="Amasis MT Pro Medium" panose="020B0604020202020204" pitchFamily="18" charset="0"/>
                <a:cs typeface="Arial" panose="020B0604020202020204" pitchFamily="34" charset="0"/>
              </a:rPr>
              <a:t>alcohol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latin typeface="Amasis MT Pro Medium" panose="020B0604020202020204" pitchFamily="18" charset="0"/>
                <a:cs typeface="Arial" panose="020B0604020202020204" pitchFamily="34" charset="0"/>
              </a:rPr>
              <a:t>only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to “</a:t>
            </a:r>
            <a:r>
              <a:rPr lang="en-US" sz="2600" i="1" dirty="0">
                <a:latin typeface="Amasis MT Pro Medium" panose="020B0604020202020204" pitchFamily="18" charset="0"/>
                <a:cs typeface="Arial" panose="020B0604020202020204" pitchFamily="34" charset="0"/>
              </a:rPr>
              <a:t>any impairing substance or substances within a person’s system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.”</a:t>
            </a:r>
          </a:p>
          <a:p>
            <a:r>
              <a:rPr lang="en-US" sz="2600" b="1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Removes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urine from testing and replaces with “</a:t>
            </a:r>
            <a:r>
              <a:rPr lang="en-US" sz="2600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oral fluid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” – a new concept in Alabama law enforcement.</a:t>
            </a:r>
          </a:p>
          <a:p>
            <a:r>
              <a:rPr lang="en-US" sz="2600" b="1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Authorizes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multiple tests (blood, breath, &amp; oral fluid) at direction of the arresting officer.</a:t>
            </a:r>
          </a:p>
          <a:p>
            <a:r>
              <a:rPr lang="en-US" sz="2600" b="1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Authorizes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use of “court order” to obtain test samples if the arrested subject refuses to consent to testing.</a:t>
            </a:r>
          </a:p>
          <a:p>
            <a:r>
              <a:rPr lang="en-US" sz="2600" b="1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Expands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 Implied Consent refusal from alcohol only to “</a:t>
            </a:r>
            <a:r>
              <a:rPr lang="en-US" sz="2600" i="1" dirty="0">
                <a:solidFill>
                  <a:srgbClr val="FF0000"/>
                </a:solidFill>
                <a:latin typeface="Amasis MT Pro Medium" panose="020B0604020202020204" pitchFamily="18" charset="0"/>
                <a:cs typeface="Arial" panose="020B0604020202020204" pitchFamily="34" charset="0"/>
              </a:rPr>
              <a:t>alcohol or any impairing substance</a:t>
            </a:r>
            <a:r>
              <a:rPr lang="en-US" sz="2600" dirty="0">
                <a:latin typeface="Amasis MT Pro Medium" panose="020B0604020202020204" pitchFamily="18" charset="0"/>
                <a:cs typeface="Arial" panose="020B060402020202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883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3A7941-3C75-49E7-8D45-7B72E9016679}"/>
              </a:ext>
            </a:extLst>
          </p:cNvPr>
          <p:cNvSpPr txBox="1"/>
          <p:nvPr/>
        </p:nvSpPr>
        <p:spPr>
          <a:xfrm>
            <a:off x="461473" y="1333144"/>
            <a:ext cx="11536821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US" sz="1400" b="1" i="1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Amasis MT Pro Medium" panose="02040604050005020304" pitchFamily="18" charset="0"/>
            </a:endParaRPr>
          </a:p>
          <a:p>
            <a:r>
              <a:rPr lang="en-US" sz="2400" dirty="0">
                <a:latin typeface="Amasis MT Pro Medium" panose="02040604050005020304" pitchFamily="18" charset="0"/>
              </a:rPr>
              <a:t>a) Chemical analysis of blood, breath, and </a:t>
            </a:r>
            <a:r>
              <a:rPr lang="en-US" sz="24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oral fluids </a:t>
            </a:r>
            <a:r>
              <a:rPr lang="en-US" sz="2400" dirty="0">
                <a:latin typeface="Amasis MT Pro Medium" panose="02040604050005020304" pitchFamily="18" charset="0"/>
              </a:rPr>
              <a:t>shall be undertaken by   	regulations established by Alabama Department of Forensic Science; 	courts shall take judicial notice of those standards.</a:t>
            </a:r>
          </a:p>
          <a:p>
            <a:pPr marL="514350" indent="-514350">
              <a:buAutoNum type="alphaLcParenR"/>
            </a:pPr>
            <a:endParaRPr lang="en-US" sz="2400" dirty="0">
              <a:latin typeface="Amasis MT Pro Medium" panose="02040604050005020304" pitchFamily="18" charset="0"/>
            </a:endParaRPr>
          </a:p>
          <a:p>
            <a:r>
              <a:rPr lang="en-US" sz="2400" dirty="0">
                <a:latin typeface="Amasis MT Pro Medium" panose="02040604050005020304" pitchFamily="18" charset="0"/>
              </a:rPr>
              <a:t>b) Authorizes any </a:t>
            </a:r>
            <a:r>
              <a:rPr lang="en-US" sz="24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paramedic</a:t>
            </a:r>
            <a:r>
              <a:rPr lang="en-US" sz="2400" dirty="0">
                <a:latin typeface="Amasis MT Pro Medium" panose="02040604050005020304" pitchFamily="18" charset="0"/>
              </a:rPr>
              <a:t> to draw blood* [*currently prohibited by State 	Board of Health regulations unless under the </a:t>
            </a:r>
            <a:r>
              <a:rPr lang="en-US" sz="2400" i="1" dirty="0">
                <a:latin typeface="Amasis MT Pro Medium" panose="02040604050005020304" pitchFamily="18" charset="0"/>
              </a:rPr>
              <a:t>direct supervision </a:t>
            </a:r>
            <a:r>
              <a:rPr lang="en-US" sz="2400" dirty="0">
                <a:latin typeface="Amasis MT Pro Medium" panose="02040604050005020304" pitchFamily="18" charset="0"/>
              </a:rPr>
              <a:t>of a 	medical care provider and </a:t>
            </a:r>
            <a:r>
              <a:rPr lang="en-US" sz="2400" i="1" dirty="0">
                <a:latin typeface="Amasis MT Pro Medium" panose="02040604050005020304" pitchFamily="18" charset="0"/>
              </a:rPr>
              <a:t>only</a:t>
            </a:r>
            <a:r>
              <a:rPr lang="en-US" sz="2400" dirty="0">
                <a:latin typeface="Amasis MT Pro Medium" panose="02040604050005020304" pitchFamily="18" charset="0"/>
              </a:rPr>
              <a:t> for life support functions]</a:t>
            </a:r>
          </a:p>
          <a:p>
            <a:pPr marL="514350" indent="-514350">
              <a:buAutoNum type="alphaLcParenR"/>
            </a:pPr>
            <a:endParaRPr lang="en-US" sz="2400" dirty="0">
              <a:latin typeface="Amasis MT Pro Medium" panose="02040604050005020304" pitchFamily="18" charset="0"/>
            </a:endParaRPr>
          </a:p>
          <a:p>
            <a:r>
              <a:rPr lang="en-US" sz="2400" dirty="0">
                <a:latin typeface="Amasis MT Pro Medium" panose="02040604050005020304" pitchFamily="18" charset="0"/>
              </a:rPr>
              <a:t>c)</a:t>
            </a:r>
            <a:r>
              <a:rPr lang="en-US" sz="2400" i="1" dirty="0">
                <a:latin typeface="Amasis MT Pro Medium" panose="02040604050005020304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Provides complete civil and criminal immunity </a:t>
            </a:r>
            <a:r>
              <a:rPr lang="en-US" sz="2400" dirty="0">
                <a:latin typeface="Amasis MT Pro Medium" panose="02040604050005020304" pitchFamily="18" charset="0"/>
              </a:rPr>
              <a:t>to any M.D., R.N., or 	paramedic or other person, to include any fire department, rescue squad, 	private ambulance service, or hospital that undertakes a blood draw at 	the direction of a law enforcement officer.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CDD399-4A54-4D46-ACE1-C85C5242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2191"/>
            <a:ext cx="10596073" cy="119641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latin typeface="Amasis MT Pro Black" panose="02040A04050005020304" pitchFamily="18" charset="0"/>
              </a:rPr>
            </a:br>
            <a:r>
              <a:rPr lang="en-US" sz="4000" dirty="0">
                <a:latin typeface="Amasis MT Pro Black" panose="02040A04050005020304" pitchFamily="18" charset="0"/>
              </a:rPr>
              <a:t>Act 2021 – 498</a:t>
            </a:r>
            <a:br>
              <a:rPr lang="en-US" sz="3600" dirty="0">
                <a:latin typeface="Amasis MT Pro Black" panose="02040A04050005020304" pitchFamily="18" charset="0"/>
              </a:rPr>
            </a:br>
            <a:r>
              <a:rPr lang="en-US" sz="3600" b="1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Amends</a:t>
            </a:r>
            <a:r>
              <a:rPr lang="en-US" sz="3600" dirty="0">
                <a:latin typeface="Amasis MT Pro Medium" panose="02040604050005020304" pitchFamily="18" charset="0"/>
              </a:rPr>
              <a:t> 32-5A-194 [Chemical Test for Intoxication Act]: </a:t>
            </a:r>
            <a:br>
              <a:rPr lang="en-US" sz="3600" dirty="0">
                <a:latin typeface="Amasis MT Pro Medium" panose="02040604050005020304" pitchFamily="18" charset="0"/>
              </a:rPr>
            </a:br>
            <a:endParaRPr lang="en-US" sz="36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49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73A6B-5D9A-45A5-A148-7758D903A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312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Amasis MT Pro Black" panose="02040A04050005020304" pitchFamily="18" charset="0"/>
              </a:rPr>
              <a:t>Act 2021 – 498</a:t>
            </a:r>
            <a:br>
              <a:rPr lang="en-US" sz="3600" dirty="0">
                <a:latin typeface="Amasis MT Pro Black" panose="02040A04050005020304" pitchFamily="18" charset="0"/>
              </a:rPr>
            </a:br>
            <a:r>
              <a:rPr lang="en-US" sz="3600" dirty="0">
                <a:latin typeface="Amasis MT Pro Black" panose="02040A04050005020304" pitchFamily="18" charset="0"/>
              </a:rPr>
              <a:t>Additional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E3AD1-9C08-49DC-B95E-C6359DDC2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3" y="1418255"/>
            <a:ext cx="11280710" cy="49452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>
              <a:latin typeface="Amasis MT Pro Medium" panose="020406040500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Amends</a:t>
            </a:r>
            <a:r>
              <a:rPr lang="en-US" dirty="0">
                <a:latin typeface="Amasis MT Pro Medium" panose="02040604050005020304" pitchFamily="18" charset="0"/>
              </a:rPr>
              <a:t> 32-5-200 [Implied Consent Act for Motor Vehicle Accidents with Serious Injuries/Death] from alcohol and three listed analytes to alcohol </a:t>
            </a:r>
            <a:r>
              <a:rPr lang="en-US" u="sng" dirty="0">
                <a:latin typeface="Amasis MT Pro Medium" panose="02040604050005020304" pitchFamily="18" charset="0"/>
              </a:rPr>
              <a:t>and</a:t>
            </a:r>
            <a:r>
              <a:rPr lang="en-US" dirty="0">
                <a:latin typeface="Amasis MT Pro Medium" panose="02040604050005020304" pitchFamily="18" charset="0"/>
              </a:rPr>
              <a:t> “</a:t>
            </a: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any other impairing substance</a:t>
            </a:r>
            <a:r>
              <a:rPr lang="en-US" dirty="0">
                <a:latin typeface="Amasis MT Pro Medium" panose="02040604050005020304" pitchFamily="18" charset="0"/>
              </a:rPr>
              <a:t>.” </a:t>
            </a:r>
          </a:p>
          <a:p>
            <a:pPr marL="0" indent="0">
              <a:buNone/>
            </a:pPr>
            <a:endParaRPr lang="en-US" dirty="0">
              <a:latin typeface="Amasis MT Pro Medium" panose="020406040500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Retains</a:t>
            </a:r>
            <a:r>
              <a:rPr lang="en-US" dirty="0">
                <a:latin typeface="Amasis MT Pro Medium" panose="02040604050005020304" pitchFamily="18" charset="0"/>
              </a:rPr>
              <a:t> two (2) year license suspension for test refusal if arrested under this statute [as compared to 90 day suspension for test refusal under Code section 32-5-192]</a:t>
            </a:r>
          </a:p>
          <a:p>
            <a:pPr marL="0" indent="0">
              <a:buNone/>
            </a:pPr>
            <a:endParaRPr lang="en-US" sz="2700" dirty="0">
              <a:latin typeface="Amasis MT Pro Medium" panose="020406040500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FD02-E911-4D53-B9C6-27D9CEA66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2614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Amasis MT Pro Black" panose="02040A04050005020304" pitchFamily="18" charset="0"/>
              </a:rPr>
              <a:t>Act 2021 – 498</a:t>
            </a:r>
            <a:br>
              <a:rPr lang="en-US" sz="3600" dirty="0">
                <a:latin typeface="Amasis MT Pro Black" panose="02040A04050005020304" pitchFamily="18" charset="0"/>
              </a:rPr>
            </a:br>
            <a:r>
              <a:rPr lang="en-US" sz="3600" dirty="0">
                <a:latin typeface="Amasis MT Pro Black" panose="02040A04050005020304" pitchFamily="18" charset="0"/>
              </a:rPr>
              <a:t>Additional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0561E-42FA-4D23-838B-C0EDE0D4D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49" y="1417740"/>
            <a:ext cx="11375471" cy="4915947"/>
          </a:xfrm>
        </p:spPr>
        <p:txBody>
          <a:bodyPr>
            <a:normAutofit/>
          </a:bodyPr>
          <a:lstStyle/>
          <a:p>
            <a:endParaRPr lang="en-US" b="1" i="1" dirty="0"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r>
              <a:rPr lang="en-US" b="1" i="1" dirty="0">
                <a:latin typeface="Amasis MT Pro Medium" panose="02040604050005020304" pitchFamily="18" charset="0"/>
              </a:rPr>
              <a:t>Amends</a:t>
            </a:r>
            <a:r>
              <a:rPr lang="en-US" dirty="0">
                <a:latin typeface="Amasis MT Pro Medium" panose="02040604050005020304" pitchFamily="18" charset="0"/>
              </a:rPr>
              <a:t> 32-6-49.13 [CDL variant of DUI] removes </a:t>
            </a:r>
            <a:r>
              <a:rPr lang="en-US" i="1" dirty="0">
                <a:latin typeface="Amasis MT Pro Medium" panose="02040604050005020304" pitchFamily="18" charset="0"/>
              </a:rPr>
              <a:t>urine </a:t>
            </a:r>
            <a:r>
              <a:rPr lang="en-US" dirty="0">
                <a:latin typeface="Amasis MT Pro Medium" panose="02040604050005020304" pitchFamily="18" charset="0"/>
              </a:rPr>
              <a:t>as an analyte and replaces with </a:t>
            </a:r>
            <a:r>
              <a:rPr lang="en-US" i="1" dirty="0">
                <a:latin typeface="Amasis MT Pro Medium" panose="02040604050005020304" pitchFamily="18" charset="0"/>
              </a:rPr>
              <a:t>oral fluid </a:t>
            </a:r>
            <a:r>
              <a:rPr lang="en-US" dirty="0">
                <a:latin typeface="Amasis MT Pro Medium" panose="02040604050005020304" pitchFamily="18" charset="0"/>
              </a:rPr>
              <a:t>testing; retains the 0.04% BAC for alcohol.</a:t>
            </a:r>
          </a:p>
          <a:p>
            <a:pPr marL="0" indent="0">
              <a:buNone/>
            </a:pPr>
            <a:endParaRPr lang="en-US" dirty="0"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r>
              <a:rPr lang="en-US" b="1" i="1" dirty="0">
                <a:latin typeface="Amasis MT Pro Medium" panose="02040604050005020304" pitchFamily="18" charset="0"/>
              </a:rPr>
              <a:t>Greatly changes admissibility of DUI trial evidence: </a:t>
            </a:r>
            <a:r>
              <a:rPr lang="en-US" b="1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Legislatively over-rules prior Alabama judicial decisions and by legislation admits Horizontal Gaze Nystagmus in a judicial proceeding as a probable cause field test. </a:t>
            </a:r>
          </a:p>
          <a:p>
            <a:pPr marL="0" indent="0">
              <a:buNone/>
            </a:pPr>
            <a:endParaRPr lang="en-US" i="1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3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AEBF39-B108-426F-A8BA-75429E63D448}"/>
              </a:ext>
            </a:extLst>
          </p:cNvPr>
          <p:cNvSpPr txBox="1"/>
          <p:nvPr/>
        </p:nvSpPr>
        <p:spPr>
          <a:xfrm>
            <a:off x="335559" y="1454489"/>
            <a:ext cx="113083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>
                <a:latin typeface="Amasis MT Pro Medium" panose="02040604050005020304" pitchFamily="18" charset="0"/>
              </a:rPr>
              <a:t>Act 2021-498, section 3: </a:t>
            </a:r>
            <a:r>
              <a:rPr lang="en-US" sz="2800" i="1" dirty="0">
                <a:latin typeface="Amasis MT Pro Medium" panose="02040604050005020304" pitchFamily="18" charset="0"/>
              </a:rPr>
              <a:t>“Notwithstanding any other provision of law and for purposes of prosecutions under Section 32-5A-191, </a:t>
            </a:r>
            <a:r>
              <a:rPr lang="en-US" sz="28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a</a:t>
            </a:r>
            <a:r>
              <a:rPr lang="en-US" sz="2800" i="1" dirty="0">
                <a:latin typeface="Amasis MT Pro Medium" panose="02040604050005020304" pitchFamily="18" charset="0"/>
              </a:rPr>
              <a:t> </a:t>
            </a:r>
            <a:r>
              <a:rPr lang="en-US" sz="28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law enforcement officer witness</a:t>
            </a:r>
            <a:r>
              <a:rPr lang="en-US" sz="2800" i="1" dirty="0">
                <a:latin typeface="Amasis MT Pro Medium" panose="02040604050005020304" pitchFamily="18" charset="0"/>
              </a:rPr>
              <a:t> may give testimony </a:t>
            </a:r>
            <a:r>
              <a:rPr lang="en-US" sz="28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solely</a:t>
            </a:r>
            <a:r>
              <a:rPr lang="en-US" sz="2800" i="1" dirty="0">
                <a:latin typeface="Amasis MT Pro Medium" panose="02040604050005020304" pitchFamily="18" charset="0"/>
              </a:rPr>
              <a:t> on the issue of impairment, and not on the specific alcohol or drug concentration levels, </a:t>
            </a:r>
            <a:r>
              <a:rPr lang="en-US" sz="28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based on the results of a horizontal gaze nystagmus test</a:t>
            </a:r>
            <a:r>
              <a:rPr lang="en-US" sz="2800" i="1" dirty="0">
                <a:latin typeface="Amasis MT Pro Medium" panose="02040604050005020304" pitchFamily="18" charset="0"/>
              </a:rPr>
              <a:t>….” </a:t>
            </a:r>
          </a:p>
          <a:p>
            <a:endParaRPr lang="en-US" sz="2000" i="1" dirty="0">
              <a:latin typeface="Amasis MT Pro Medium" panose="020406040500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600" i="1" dirty="0">
                <a:latin typeface="Amasis MT Pro Medium" panose="02040604050005020304" pitchFamily="18" charset="0"/>
              </a:rPr>
              <a:t>Does not require APOSTC certification or re-certification in administration of HGN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600" i="1" dirty="0">
                <a:latin typeface="Amasis MT Pro Medium" panose="02040604050005020304" pitchFamily="18" charset="0"/>
              </a:rPr>
              <a:t>Is limited to prosecutions for DUI [Code section 32-5A-191]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600" i="1" dirty="0">
                <a:latin typeface="Amasis MT Pro Medium" panose="02040604050005020304" pitchFamily="18" charset="0"/>
              </a:rPr>
              <a:t>Does not address the Frye/Daubert distinction in Ala. Rules of Evidence, Rule 702</a:t>
            </a:r>
            <a:endParaRPr lang="en-US" sz="26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AF5E53-00D1-48B6-88C1-89FDA099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19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masis MT Pro Black" panose="02040A04050005020304" pitchFamily="18" charset="0"/>
              </a:rPr>
              <a:t>HGN Admissibility</a:t>
            </a:r>
          </a:p>
        </p:txBody>
      </p:sp>
    </p:spTree>
    <p:extLst>
      <p:ext uri="{BB962C8B-B14F-4D97-AF65-F5344CB8AC3E}">
        <p14:creationId xmlns:p14="http://schemas.microsoft.com/office/powerpoint/2010/main" val="43519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9C747-2A98-43AD-AE3F-F72067A53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7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Amasis MT Pro Black" panose="02040A04050005020304" pitchFamily="18" charset="0"/>
              </a:rPr>
              <a:t>Act 2021 – 387</a:t>
            </a:r>
            <a:br>
              <a:rPr lang="en-US" sz="4000" dirty="0">
                <a:latin typeface="Amasis MT Pro Black" panose="02040A04050005020304" pitchFamily="18" charset="0"/>
              </a:rPr>
            </a:br>
            <a:r>
              <a:rPr lang="en-US" sz="3600" dirty="0">
                <a:latin typeface="Amasis MT Pro Black" panose="02040A04050005020304" pitchFamily="18" charset="0"/>
              </a:rPr>
              <a:t>Amends 32-5-192(c)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AFC3D-6AC2-48F1-824C-53ADD9B1E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393" y="1529697"/>
            <a:ext cx="11032620" cy="48375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Increases</a:t>
            </a:r>
            <a:r>
              <a:rPr lang="en-US" dirty="0">
                <a:latin typeface="Amasis MT Pro Medium" panose="02040604050005020304" pitchFamily="18" charset="0"/>
              </a:rPr>
              <a:t> the Implied Consent lookback period from 5 years to </a:t>
            </a:r>
          </a:p>
          <a:p>
            <a:pPr marL="0" indent="0">
              <a:buNone/>
            </a:pPr>
            <a:r>
              <a:rPr lang="en-US" sz="3600" b="1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  10 years</a:t>
            </a:r>
            <a:r>
              <a:rPr lang="en-US" dirty="0">
                <a:latin typeface="Amasis MT Pro Medium" panose="020406040500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 Increased suspension </a:t>
            </a:r>
            <a:r>
              <a:rPr lang="en-US" dirty="0">
                <a:latin typeface="Amasis MT Pro Medium" panose="02040604050005020304" pitchFamily="18" charset="0"/>
              </a:rPr>
              <a:t>durations for </a:t>
            </a: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third and fourth refusals within 10 year period.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(new) third </a:t>
            </a:r>
            <a:r>
              <a:rPr lang="en-US" dirty="0">
                <a:latin typeface="Amasis MT Pro Medium" panose="02040604050005020304" pitchFamily="18" charset="0"/>
              </a:rPr>
              <a:t>refusal suspended for </a:t>
            </a: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3 years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(new) fourth</a:t>
            </a:r>
            <a:r>
              <a:rPr lang="en-US" dirty="0">
                <a:latin typeface="Amasis MT Pro Medium" panose="020406040500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or subsequent</a:t>
            </a:r>
            <a:r>
              <a:rPr lang="en-US" dirty="0">
                <a:latin typeface="Amasis MT Pro Medium" panose="02040604050005020304" pitchFamily="18" charset="0"/>
              </a:rPr>
              <a:t> refusal suspended for </a:t>
            </a: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5 years</a:t>
            </a:r>
          </a:p>
          <a:p>
            <a:pPr marL="0" indent="0">
              <a:lnSpc>
                <a:spcPct val="100000"/>
              </a:lnSpc>
              <a:buNone/>
            </a:pPr>
            <a:endParaRPr lang="en-US" i="1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CAVEAT</a:t>
            </a:r>
            <a:r>
              <a:rPr lang="en-US" dirty="0">
                <a:solidFill>
                  <a:srgbClr val="FF0000"/>
                </a:solidFill>
                <a:latin typeface="Amasis MT Pro Medium" panose="02040604050005020304" pitchFamily="18" charset="0"/>
              </a:rPr>
              <a:t>:</a:t>
            </a:r>
            <a:r>
              <a:rPr lang="en-US" dirty="0">
                <a:latin typeface="Amasis MT Pro Medium" panose="02040604050005020304" pitchFamily="18" charset="0"/>
              </a:rPr>
              <a:t> No interlock ignition installation available for implied consent refusals!</a:t>
            </a:r>
            <a:endParaRPr lang="en-US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33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E692944-1D9E-4CF0-B84C-5EC68A525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46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masis MT Pro Black" panose="02040A04050005020304" pitchFamily="18" charset="0"/>
              </a:rPr>
              <a:t>What is </a:t>
            </a:r>
            <a:r>
              <a:rPr lang="en-US" sz="3600" b="1" i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NOT</a:t>
            </a:r>
            <a:r>
              <a:rPr lang="en-US" sz="3600" dirty="0">
                <a:latin typeface="Amasis MT Pro Black" panose="02040A04050005020304" pitchFamily="18" charset="0"/>
              </a:rPr>
              <a:t> Changed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12A5C3-3BC8-4773-BBF8-82DB42D5E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287" y="1128045"/>
            <a:ext cx="11519730" cy="54863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600" i="1" dirty="0">
                <a:latin typeface="Amasis MT Pro Medium" panose="02040604050005020304" pitchFamily="18" charset="0"/>
              </a:rPr>
              <a:t>Administrative License Suspension Statute </a:t>
            </a:r>
            <a:r>
              <a:rPr lang="en-US" sz="2600" dirty="0">
                <a:latin typeface="Amasis MT Pro Medium" panose="02040604050005020304" pitchFamily="18" charset="0"/>
              </a:rPr>
              <a:t>[Code section 32-5A-300] remains intact with the .08% breath test requirement or test refusal as a “civil/administrative violation”. [Note: July 7, 2022 revision to AST-60 incorporates “oral fluid” into test refusal.]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Amasis MT Pro Medium" panose="02040604050005020304" pitchFamily="18" charset="0"/>
              </a:rPr>
              <a:t>Breath testing standards and test protocol remain the same; DFS regulations continue in place.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Amasis MT Pro Medium" panose="02040604050005020304" pitchFamily="18" charset="0"/>
              </a:rPr>
              <a:t>The substantive DUI statute [Code section 32-5A-191] remains in place and untouched  - same elements of proof, same sanctions, same penalties.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Amasis MT Pro Medium" panose="02040604050005020304" pitchFamily="18" charset="0"/>
              </a:rPr>
              <a:t>The term “</a:t>
            </a:r>
            <a:r>
              <a:rPr lang="en-US" sz="26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impairing substance</a:t>
            </a:r>
            <a:r>
              <a:rPr lang="en-US" sz="2600" dirty="0">
                <a:latin typeface="Amasis MT Pro Medium" panose="02040604050005020304" pitchFamily="18" charset="0"/>
              </a:rPr>
              <a:t>” is never defined in any part of Act 2021 - 498; </a:t>
            </a:r>
            <a:r>
              <a:rPr lang="en-US" sz="2600" b="1" i="1" dirty="0">
                <a:latin typeface="Amasis MT Pro Medium" panose="02040604050005020304" pitchFamily="18" charset="0"/>
              </a:rPr>
              <a:t>there are no presumptive levels of impairment </a:t>
            </a:r>
            <a:r>
              <a:rPr lang="en-US" sz="2600" dirty="0">
                <a:latin typeface="Amasis MT Pro Medium" panose="02040604050005020304" pitchFamily="18" charset="0"/>
              </a:rPr>
              <a:t>(except alcohol at .08% BAC); there is no legislative guidance to the word “</a:t>
            </a:r>
            <a:r>
              <a:rPr lang="en-US" sz="2600" i="1" dirty="0">
                <a:latin typeface="Amasis MT Pro Medium" panose="02040604050005020304" pitchFamily="18" charset="0"/>
              </a:rPr>
              <a:t>impaired</a:t>
            </a:r>
            <a:r>
              <a:rPr lang="en-US" sz="2600" dirty="0">
                <a:latin typeface="Amasis MT Pro Medium" panose="02040604050005020304" pitchFamily="18" charset="0"/>
              </a:rPr>
              <a:t>” – the presence of a controlled substance in a blood analysis does not, in itself, equate to “impairment.”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8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F349-522D-4F4B-850D-5EDEE97F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320675"/>
            <a:ext cx="10515600" cy="1325563"/>
          </a:xfrm>
        </p:spPr>
        <p:txBody>
          <a:bodyPr/>
          <a:lstStyle/>
          <a:p>
            <a:pPr algn="ctr"/>
            <a:r>
              <a:rPr lang="en-US" altLang="en-US" sz="4000" b="1" dirty="0">
                <a:latin typeface="DraegerSansRegular"/>
              </a:rPr>
              <a:t>Dräger </a:t>
            </a:r>
            <a:r>
              <a:rPr lang="en-US" altLang="en-US" sz="4000" b="1" dirty="0" err="1">
                <a:latin typeface="DraegerSansRegular"/>
              </a:rPr>
              <a:t>DrugTest</a:t>
            </a:r>
            <a:r>
              <a:rPr kumimoji="0" lang="en-US" altLang="en-US" sz="40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®</a:t>
            </a:r>
            <a:r>
              <a:rPr lang="en-US" altLang="en-US" sz="4000" b="1" dirty="0">
                <a:latin typeface="DraegerSansRegular"/>
              </a:rPr>
              <a:t> 5000</a:t>
            </a:r>
            <a:br>
              <a:rPr lang="en-US" altLang="en-US" dirty="0">
                <a:latin typeface="DraegerSansRegular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72C0D-3FD0-D849-B2E0-3EEA55341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188" y="1825625"/>
            <a:ext cx="9470571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313BE-288B-F84E-BC76-7DA630EA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2020 Donald J. Ramsell No Distribution Authorized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2AA85-AD46-0449-9BDE-7E69DFA9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B9248-8730-F646-9BE7-E0529BA90F04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12" descr="Dräger DrugTest® 5000 - Image 3">
            <a:extLst>
              <a:ext uri="{FF2B5EF4-FFF2-40B4-BE49-F238E27FC236}">
                <a16:creationId xmlns:a16="http://schemas.microsoft.com/office/drawing/2014/main" id="{FCDBBCFB-BECF-354F-BC76-DFC3CA862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88" y="1035698"/>
            <a:ext cx="8332237" cy="532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395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6158-923A-6D4A-A9BE-FB281642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dirty="0">
                <a:latin typeface="DraegerSansRegular"/>
              </a:rPr>
            </a:br>
            <a:r>
              <a:rPr lang="en-US" altLang="en-US" b="1" dirty="0">
                <a:latin typeface="DraegerSansRegular"/>
              </a:rPr>
              <a:t>New</a:t>
            </a:r>
            <a:r>
              <a:rPr lang="en-US" altLang="en-US" dirty="0">
                <a:latin typeface="DraegerSansRegular"/>
              </a:rPr>
              <a:t> Oral Fluids Testing Device</a:t>
            </a:r>
            <a:br>
              <a:rPr lang="en-US" altLang="en-US" dirty="0">
                <a:latin typeface="DraegerSansRegular"/>
              </a:rPr>
            </a:br>
            <a:r>
              <a:rPr lang="en-US" altLang="en-US" dirty="0">
                <a:latin typeface="DraegerSansRegular"/>
              </a:rPr>
              <a:t>Dräger </a:t>
            </a:r>
            <a:r>
              <a:rPr lang="en-US" altLang="en-US" dirty="0" err="1">
                <a:latin typeface="DraegerSansRegular"/>
              </a:rPr>
              <a:t>DrugTest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®</a:t>
            </a:r>
            <a:r>
              <a:rPr lang="en-US" altLang="en-US" dirty="0">
                <a:latin typeface="DraegerSansRegular"/>
              </a:rPr>
              <a:t> 5000</a:t>
            </a:r>
            <a:br>
              <a:rPr lang="en-US" altLang="en-US" dirty="0">
                <a:latin typeface="DraegerSansRegular"/>
              </a:rPr>
            </a:br>
            <a:r>
              <a:rPr lang="en-US" dirty="0"/>
              <a:t> </a:t>
            </a:r>
          </a:p>
        </p:txBody>
      </p:sp>
      <p:pic>
        <p:nvPicPr>
          <p:cNvPr id="12" name="Content Placeholder 11" descr="A close up of a printer&#10;&#10;Description automatically generated">
            <a:extLst>
              <a:ext uri="{FF2B5EF4-FFF2-40B4-BE49-F238E27FC236}">
                <a16:creationId xmlns:a16="http://schemas.microsoft.com/office/drawing/2014/main" id="{5E203FA0-D0B5-A247-89C3-4987A9832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9800" y="1524000"/>
            <a:ext cx="9721073" cy="4652963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7FEE3-B4B9-2345-97C2-4AB204C3B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2020 Donald J. Ramsell No Distribution Authorized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34CFB-1DDA-F141-8152-B727A383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B9248-8730-F646-9BE7-E0529BA90F04}" type="slidenum">
              <a:rPr lang="en-US" smtClean="0"/>
              <a:t>23</a:t>
            </a:fld>
            <a:endParaRPr lang="en-US"/>
          </a:p>
        </p:txBody>
      </p:sp>
      <p:pic>
        <p:nvPicPr>
          <p:cNvPr id="1027" name="Picture 3" descr="Dräger DrugTest® 5000 - Image 2">
            <a:hlinkClick r:id="rId4"/>
            <a:extLst>
              <a:ext uri="{FF2B5EF4-FFF2-40B4-BE49-F238E27FC236}">
                <a16:creationId xmlns:a16="http://schemas.microsoft.com/office/drawing/2014/main" id="{9ED5C314-AF6F-6947-814E-CB0E36AC8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2201863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räger DrugTest® 5000 - Image 3">
            <a:hlinkClick r:id="rId6"/>
            <a:extLst>
              <a:ext uri="{FF2B5EF4-FFF2-40B4-BE49-F238E27FC236}">
                <a16:creationId xmlns:a16="http://schemas.microsoft.com/office/drawing/2014/main" id="{F5344DF6-9BE1-4844-8040-B3D45F681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24765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räger DrugTest® 5000 - Product video DrugTest 5000 ">
            <a:hlinkClick r:id="rId7"/>
            <a:extLst>
              <a:ext uri="{FF2B5EF4-FFF2-40B4-BE49-F238E27FC236}">
                <a16:creationId xmlns:a16="http://schemas.microsoft.com/office/drawing/2014/main" id="{CEF26217-B616-1349-87CB-995FA4BE7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2751138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äger DrugTest® 5000 - Expert interview with Dr. Steinmeyer">
            <a:hlinkClick r:id="rId8"/>
            <a:extLst>
              <a:ext uri="{FF2B5EF4-FFF2-40B4-BE49-F238E27FC236}">
                <a16:creationId xmlns:a16="http://schemas.microsoft.com/office/drawing/2014/main" id="{86BD8000-FD5B-514F-962F-06CB12A8A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25775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räger DrugTest® 5000 - 360°">
            <a:hlinkClick r:id="rId9"/>
            <a:extLst>
              <a:ext uri="{FF2B5EF4-FFF2-40B4-BE49-F238E27FC236}">
                <a16:creationId xmlns:a16="http://schemas.microsoft.com/office/drawing/2014/main" id="{D9E55C42-3E8F-9A42-9A29-0D4AA7D65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298825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3EC990-8CA7-9147-9190-D0F92BFB1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3810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7" name="Picture 13" descr="Dräger DrugTest® 5000 - Product video DrugTest 5000 ">
            <a:extLst>
              <a:ext uri="{FF2B5EF4-FFF2-40B4-BE49-F238E27FC236}">
                <a16:creationId xmlns:a16="http://schemas.microsoft.com/office/drawing/2014/main" id="{E637BF7D-AD8D-2A4D-9477-25A93D89B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0391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räger DrugTest® 5000 - Expert interview with Dr. Steinmeyer">
            <a:extLst>
              <a:ext uri="{FF2B5EF4-FFF2-40B4-BE49-F238E27FC236}">
                <a16:creationId xmlns:a16="http://schemas.microsoft.com/office/drawing/2014/main" id="{3E5F3E5A-9F37-EE46-BA87-F78EB2B9E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450263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räger DrugTest® 5000 - 360°">
            <a:extLst>
              <a:ext uri="{FF2B5EF4-FFF2-40B4-BE49-F238E27FC236}">
                <a16:creationId xmlns:a16="http://schemas.microsoft.com/office/drawing/2014/main" id="{50A01D73-3B1C-0143-AC95-DE874E045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861425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122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F349-522D-4F4B-850D-5EDEE97F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DraegerSansRegular"/>
              </a:rPr>
              <a:t>Dräger </a:t>
            </a:r>
            <a:r>
              <a:rPr lang="en-US" altLang="en-US" dirty="0" err="1">
                <a:latin typeface="DraegerSansRegular"/>
              </a:rPr>
              <a:t>DrugTest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®</a:t>
            </a:r>
            <a:r>
              <a:rPr lang="en-US" altLang="en-US" dirty="0">
                <a:latin typeface="DraegerSansRegular"/>
              </a:rPr>
              <a:t> 5000</a:t>
            </a:r>
            <a:br>
              <a:rPr lang="en-US" altLang="en-US" dirty="0">
                <a:latin typeface="DraegerSansRegular"/>
              </a:rPr>
            </a:br>
            <a:endParaRPr lang="en-US" dirty="0"/>
          </a:p>
        </p:txBody>
      </p:sp>
      <p:pic>
        <p:nvPicPr>
          <p:cNvPr id="6" name="Picture 11" descr="Dräger DrugTest® 5000 - Image 2">
            <a:extLst>
              <a:ext uri="{FF2B5EF4-FFF2-40B4-BE49-F238E27FC236}">
                <a16:creationId xmlns:a16="http://schemas.microsoft.com/office/drawing/2014/main" id="{EDA05595-1F63-9944-8E5F-3F1A0570A6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2572" y="1083289"/>
            <a:ext cx="6559420" cy="509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313BE-288B-F84E-BC76-7DA630EA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2020 Donald J. Ramsell No Distribution Authorized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2AA85-AD46-0449-9BDE-7E69DFA9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B9248-8730-F646-9BE7-E0529BA90F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52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43C1-B6BF-4BAB-B972-886F04250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masis MT Pro Black" panose="02040A04050005020304" pitchFamily="18" charset="0"/>
              </a:rPr>
              <a:t> Draeger 7 Panel Cut-Off Levels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0CB880-D0EF-428A-BD96-C928380E5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AMP (D-Amphetamine)                   	50 ng/mL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MAMP (D-methamphetamine)		35ng/mL (MDMA 75)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COC (Cocaine)					20 ng/mL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OPI (Morphine)					20 ng/mL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THC (D9-tetrahydrocannabinol)		5 ng/mL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BENZO (Diazepam)				15 ng/mL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MTD (Methadone)				20 ng/mL</a:t>
            </a:r>
          </a:p>
        </p:txBody>
      </p:sp>
    </p:spTree>
    <p:extLst>
      <p:ext uri="{BB962C8B-B14F-4D97-AF65-F5344CB8AC3E}">
        <p14:creationId xmlns:p14="http://schemas.microsoft.com/office/powerpoint/2010/main" val="1519785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2A63E-B17C-BB4A-F3FA-73883EEF5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43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Does a ‘Positive’ Result on the Draeger 5000EN Equate to Impairment?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439B0-C1FA-4808-5248-7C5E9DA75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43341"/>
            <a:ext cx="10587527" cy="443362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“It is important to note that there is </a:t>
            </a:r>
            <a:r>
              <a:rPr lang="en-US" b="1" i="1" dirty="0"/>
              <a:t>not a direct correlation </a:t>
            </a:r>
            <a:r>
              <a:rPr lang="en-US" dirty="0"/>
              <a:t>between concentration and the degree of impairment for drugs other than alcohol with any specimen type and it is ill-advised to predict impairment in a specific individual based on toxicology results alone.”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i="1" dirty="0"/>
              <a:t>Use of Oral Fluid to Detect Drugged Drivers: A Toolkit  </a:t>
            </a:r>
            <a:r>
              <a:rPr lang="en-US" dirty="0"/>
              <a:t>(2022) [Pg. 8]</a:t>
            </a:r>
          </a:p>
        </p:txBody>
      </p:sp>
    </p:spTree>
    <p:extLst>
      <p:ext uri="{BB962C8B-B14F-4D97-AF65-F5344CB8AC3E}">
        <p14:creationId xmlns:p14="http://schemas.microsoft.com/office/powerpoint/2010/main" val="1889681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2CFD-0ABD-38C3-A62F-D7A1A29EC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73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The </a:t>
            </a:r>
            <a:r>
              <a:rPr lang="en-US" sz="4000" b="1" dirty="0">
                <a:solidFill>
                  <a:srgbClr val="FF0000"/>
                </a:solidFill>
              </a:rPr>
              <a:t>Blood</a:t>
            </a:r>
            <a:r>
              <a:rPr lang="en-US" sz="4000" b="1" dirty="0"/>
              <a:t> Test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1E30F-F43D-D316-BA63-68FC6BF67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68" y="1119499"/>
            <a:ext cx="11058257" cy="52898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Forcible extraction or taken by consent?</a:t>
            </a:r>
          </a:p>
          <a:p>
            <a:pPr lvl="1"/>
            <a:r>
              <a:rPr lang="en-US" dirty="0"/>
              <a:t>Was the consent truly </a:t>
            </a:r>
            <a:r>
              <a:rPr lang="en-US" i="1" dirty="0"/>
              <a:t>voluntary</a:t>
            </a:r>
            <a:r>
              <a:rPr lang="en-US" dirty="0"/>
              <a:t> or a product of </a:t>
            </a:r>
            <a:r>
              <a:rPr lang="en-US" i="1" dirty="0"/>
              <a:t>unlawful coercion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Code section 32-5-192, the Alabama Implied Consent statute, expressly states that if the motorist refuses a blood test, “</a:t>
            </a:r>
            <a:r>
              <a:rPr lang="en-US" i="1" dirty="0"/>
              <a:t>none shall be given</a:t>
            </a:r>
            <a:r>
              <a:rPr lang="en-US" dirty="0"/>
              <a:t>” </a:t>
            </a:r>
            <a:r>
              <a:rPr lang="en-US" b="1" i="1" dirty="0"/>
              <a:t>unless</a:t>
            </a:r>
            <a:r>
              <a:rPr lang="en-US" dirty="0"/>
              <a:t> “</a:t>
            </a:r>
            <a:r>
              <a:rPr lang="en-US" i="1" dirty="0"/>
              <a:t>a court order has been obtained ordering such person to submit to a chemical test or tests</a:t>
            </a:r>
            <a:r>
              <a:rPr lang="en-US" dirty="0"/>
              <a:t>.” </a:t>
            </a:r>
            <a:r>
              <a:rPr lang="en-US" sz="2000" dirty="0"/>
              <a:t>[Code section 32-5-192 (c)(1) eff. Aug. 1, 2021]</a:t>
            </a:r>
          </a:p>
          <a:p>
            <a:pPr lvl="1"/>
            <a:r>
              <a:rPr lang="en-US" dirty="0"/>
              <a:t>Forcible extraction must comply with U.S. Sup. Ct. requirement of </a:t>
            </a:r>
            <a:r>
              <a:rPr lang="en-US" i="1" dirty="0"/>
              <a:t>Missouri v. McNeely </a:t>
            </a:r>
            <a:r>
              <a:rPr lang="en-US" dirty="0"/>
              <a:t>and</a:t>
            </a:r>
            <a:r>
              <a:rPr lang="en-US" i="1" dirty="0"/>
              <a:t> Ala. Rules of Criminal Procedure, </a:t>
            </a:r>
            <a:r>
              <a:rPr lang="en-US" dirty="0"/>
              <a:t>Rules 3.6, 3.10, 3.11, and 3.12. </a:t>
            </a:r>
          </a:p>
          <a:p>
            <a:pPr lvl="1"/>
            <a:r>
              <a:rPr lang="en-US" i="1" dirty="0"/>
              <a:t>“Reasonable force” </a:t>
            </a:r>
            <a:r>
              <a:rPr lang="en-US" dirty="0"/>
              <a:t>may be used to gain sample if the subject refuses.</a:t>
            </a:r>
          </a:p>
          <a:p>
            <a:pPr lvl="1"/>
            <a:r>
              <a:rPr lang="en-US" dirty="0"/>
              <a:t>DFS blood test </a:t>
            </a:r>
            <a:r>
              <a:rPr lang="en-US" b="1" i="1" dirty="0"/>
              <a:t>results are not self-proving </a:t>
            </a:r>
            <a:r>
              <a:rPr lang="en-US" dirty="0"/>
              <a:t>and require a full evidentiary predicate for admissibility</a:t>
            </a:r>
          </a:p>
        </p:txBody>
      </p:sp>
    </p:spTree>
    <p:extLst>
      <p:ext uri="{BB962C8B-B14F-4D97-AF65-F5344CB8AC3E}">
        <p14:creationId xmlns:p14="http://schemas.microsoft.com/office/powerpoint/2010/main" val="187348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F0EB-0790-8577-32C1-96F7C3EF6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14" y="365126"/>
            <a:ext cx="10772686" cy="617640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competent trial lawyer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examine the following (</a:t>
            </a:r>
            <a:r>
              <a:rPr lang="en-US" sz="28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credentials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74DB1-74E0-DADE-F702-778E796AA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98" y="982766"/>
            <a:ext cx="11374451" cy="55974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Validity of the search warrant to seize a blood sample and the Fourth Amendment requirement of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probable cause that evidence of a crime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be found at the execution of the search warrant. 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otorist's refusal to consent to a blood draw does not, by itself, establish that any alcohol or controlled substances will be found; there must be facts and circumstances that would indicate the basis of such belief in the affidavit.] 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 the search warrant meet all the Ala. Rules Crim. Proc. warrant requirements? 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Name of affiant, name of issuing judge, court of jurisdiction, date/time executed. 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S.W. obtained by telephone, was a verbatim recording made?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arresting officer's credentials – special problems when dealing with </a:t>
            </a:r>
            <a:r>
              <a:rPr lang="en-US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municipal officers: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APOSTC certified within 6 months of hire [Code section 36-21-46(a)(3)]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aking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the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arrest within his/her jurisdiction [generally, the police jurisdiction of the municipality]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municipal officer hold an oath of office issued by the mayor and signed by the municipal clerk? [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Code section 11-44E-185.]</a:t>
            </a:r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Also, check the </a:t>
            </a:r>
            <a:r>
              <a:rPr lang="en-US" sz="19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credentials of the phlebotomist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must hold a valid license issue by the state Board of Health. A licensed R.N. or M.D. is presumed qualified.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[Code section 32-5A-194(a)(2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)]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670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195B5-7355-3DDC-AB01-4E0CBAE9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51" y="264920"/>
            <a:ext cx="10870251" cy="709301"/>
          </a:xfrm>
        </p:spPr>
        <p:txBody>
          <a:bodyPr>
            <a:norm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competent trial lawyer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examine the following (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technique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36155-BB08-922E-1544-1FFD6F4C3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48" y="974221"/>
            <a:ext cx="11357359" cy="5518655"/>
          </a:xfrm>
        </p:spPr>
        <p:txBody>
          <a:bodyPr>
            <a:normAutofit fontScale="32500" lnSpcReduction="20000"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was the 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method of cleaning 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site preparation? </a:t>
            </a:r>
          </a:p>
          <a:p>
            <a:pPr lvl="1"/>
            <a:r>
              <a:rPr lang="en-US" sz="6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alcohol-based prep pad or a non-alcoholic cleaner? 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was the 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method of taking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It should fill 10 mL </a:t>
            </a:r>
            <a:r>
              <a:rPr lang="en-US" sz="6800" b="1" i="1" dirty="0">
                <a:solidFill>
                  <a:srgbClr val="000000"/>
                </a:solidFill>
                <a:latin typeface="Arial" panose="020B0604020202020204" pitchFamily="34" charset="0"/>
              </a:rPr>
              <a:t>grey stopper </a:t>
            </a: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blood tube (with a 10% +/-variance  allowed).</a:t>
            </a:r>
          </a:p>
          <a:p>
            <a:pPr lvl="1"/>
            <a:r>
              <a:rPr lang="en-US" sz="6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do you know? Who checked the fill line? 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manner of taking, 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custody and storage of the blood vials 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(2). </a:t>
            </a:r>
          </a:p>
          <a:p>
            <a:pPr lvl="1"/>
            <a:r>
              <a:rPr lang="en-US" sz="6400" dirty="0">
                <a:solidFill>
                  <a:srgbClr val="000000"/>
                </a:solidFill>
                <a:latin typeface="Arial" panose="020B0604020202020204" pitchFamily="34" charset="0"/>
              </a:rPr>
              <a:t>Did </a:t>
            </a:r>
            <a:r>
              <a:rPr lang="en-US" sz="6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blood vials (2) </a:t>
            </a:r>
            <a:r>
              <a:rPr lang="en-US" sz="6400" dirty="0">
                <a:solidFill>
                  <a:srgbClr val="000000"/>
                </a:solidFill>
                <a:latin typeface="Arial" panose="020B0604020202020204" pitchFamily="34" charset="0"/>
              </a:rPr>
              <a:t>contain</a:t>
            </a:r>
            <a:r>
              <a:rPr lang="en-US" sz="6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proper preservative? 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en-US" sz="5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 mg sodium fluoride and 20 mg potassium oxalate]. How do you know? Who checked?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Storage temperature 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en-US" sz="6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should not exceed 4 deg. C [39 degrees F.], but not below 0 C /32F.</a:t>
            </a:r>
          </a:p>
          <a:p>
            <a:pPr lvl="1"/>
            <a:r>
              <a:rPr lang="en-US" sz="5600" dirty="0">
                <a:solidFill>
                  <a:srgbClr val="000000"/>
                </a:solidFill>
                <a:latin typeface="Arial" panose="020B0604020202020204" pitchFamily="34" charset="0"/>
              </a:rPr>
              <a:t>Unrefrigerated blood vial can cause auto-genesis of ethanol in the tube! </a:t>
            </a:r>
          </a:p>
          <a:p>
            <a:pPr lvl="1"/>
            <a:r>
              <a:rPr lang="en-US" sz="6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Frozen blood - blood is about </a:t>
            </a:r>
            <a:r>
              <a:rPr lang="en-US" sz="6000" dirty="0">
                <a:solidFill>
                  <a:srgbClr val="000000"/>
                </a:solidFill>
                <a:latin typeface="Arial" panose="020B0604020202020204" pitchFamily="34" charset="0"/>
              </a:rPr>
              <a:t>92</a:t>
            </a:r>
            <a:r>
              <a:rPr lang="en-US" sz="6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 water - may cause cell rupture (hemolysis), and potentially result in a higher BAC.</a:t>
            </a:r>
            <a:endParaRPr lang="en-US" sz="6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 the result a "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hospital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 blood test - an 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enzymatic test 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run at the hospital lab using the enzymatic testing method, or </a:t>
            </a:r>
            <a:r>
              <a:rPr lang="en-US" sz="68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whole blood</a:t>
            </a:r>
            <a:r>
              <a:rPr lang="en-US" sz="6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as required by statute, and tested by chromatography?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6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"Hospital" blood tests are 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always</a:t>
            </a:r>
            <a:r>
              <a:rPr lang="en-US" sz="6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14%-16% </a:t>
            </a:r>
            <a:r>
              <a:rPr lang="en-US" sz="6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higher</a:t>
            </a:r>
            <a:r>
              <a:rPr lang="en-US" sz="6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in alcohol content due to the use of serum instead of whole blood. </a:t>
            </a:r>
            <a:endParaRPr lang="en-US" sz="68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1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AD2D3-6F8B-52F9-ECE7-3687AF264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752"/>
            <a:ext cx="10515600" cy="933835"/>
          </a:xfrm>
        </p:spPr>
        <p:txBody>
          <a:bodyPr>
            <a:normAutofit/>
          </a:bodyPr>
          <a:lstStyle/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competent trial lawyer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examine the following (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results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10FA2-E2CE-3877-D15E-98DD6FE55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27" y="1042587"/>
            <a:ext cx="11152262" cy="5170206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W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 took </a:t>
            </a:r>
            <a:r>
              <a:rPr lang="en-US" sz="2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custody of the vials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What is the chain of custody? Where were the vials placed prior to and during transport to DFS? In what condition were the vials rec'd at DFS and when? </a:t>
            </a:r>
            <a:endParaRPr lang="en-US" sz="2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The DFS report/result by itself is 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not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 a "business records” exception but 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hearsay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See, 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</a:rPr>
              <a:t>Bullcoming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</a:rPr>
              <a:t> v. New Mexico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564 U.S. 647 (2011) - both the lab tech who drew the blood and the analyst who ran the chromatography test are subject to cross-examination under the confrontation clause.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Does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sz="2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chromatograms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show the forensic analysis [result]? </a:t>
            </a:r>
          </a:p>
          <a:p>
            <a:pPr lvl="1"/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the one-page "summary" of a DFS report, but the entire chromatogram. 20+ pages showing full analytical steps with </a:t>
            </a:r>
            <a:r>
              <a:rPr lang="en-US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calibrators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blanks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plots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peak values.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 examined the charts and signed off as the DFS lab supervisor? </a:t>
            </a:r>
            <a:endParaRPr lang="en-US" sz="2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Was the second vial retained in cold storage for </a:t>
            </a:r>
            <a:r>
              <a:rPr lang="en-US" sz="2400" b="1" dirty="0"/>
              <a:t>independent testing </a:t>
            </a:r>
            <a:r>
              <a:rPr lang="en-US" sz="2400" dirty="0"/>
              <a:t>by the defendant? </a:t>
            </a:r>
            <a:r>
              <a:rPr lang="en-US" sz="2000" dirty="0"/>
              <a:t>[Ala. Code 32-5A-194(3)]</a:t>
            </a:r>
          </a:p>
        </p:txBody>
      </p:sp>
    </p:spTree>
    <p:extLst>
      <p:ext uri="{BB962C8B-B14F-4D97-AF65-F5344CB8AC3E}">
        <p14:creationId xmlns:p14="http://schemas.microsoft.com/office/powerpoint/2010/main" val="180647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B63F1-C4D7-4C4C-B11A-8DF01DD3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816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Amasis MT Pro Black" panose="02040A04050005020304" pitchFamily="18" charset="0"/>
              </a:rPr>
              <a:t>What Does Act 2021-498 Mean to the Criminal Defense Lawyer?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C193E4-5F8C-4861-BB6E-AAAB57F8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7" y="1690688"/>
            <a:ext cx="11280710" cy="4599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The Lawyer must understand the scientific principles of</a:t>
            </a: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 chromatography </a:t>
            </a:r>
            <a:r>
              <a:rPr lang="en-US" dirty="0">
                <a:latin typeface="Amasis MT Pro Medium" panose="02040604050005020304" pitchFamily="18" charset="0"/>
              </a:rPr>
              <a:t>to include how to correctly read the chromatograms.</a:t>
            </a:r>
          </a:p>
          <a:p>
            <a:pPr lvl="1"/>
            <a:r>
              <a:rPr lang="en-US" sz="2000" dirty="0">
                <a:latin typeface="Amasis MT Pro Medium" panose="02040604050005020304" pitchFamily="18" charset="0"/>
              </a:rPr>
              <a:t>GC – FID</a:t>
            </a:r>
          </a:p>
          <a:p>
            <a:pPr lvl="1"/>
            <a:r>
              <a:rPr lang="en-US" sz="2000" dirty="0">
                <a:latin typeface="Amasis MT Pro Medium" panose="02040604050005020304" pitchFamily="18" charset="0"/>
              </a:rPr>
              <a:t>GC – MS</a:t>
            </a:r>
          </a:p>
          <a:p>
            <a:pPr lvl="1"/>
            <a:r>
              <a:rPr lang="en-US" sz="2000" dirty="0">
                <a:latin typeface="Amasis MT Pro Medium" panose="02040604050005020304" pitchFamily="18" charset="0"/>
              </a:rPr>
              <a:t>LC – MS-MS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The Lawyer must understand </a:t>
            </a: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blood test evidence</a:t>
            </a:r>
            <a:r>
              <a:rPr lang="en-US" dirty="0">
                <a:latin typeface="Amasis MT Pro Medium" panose="02040604050005020304" pitchFamily="18" charset="0"/>
              </a:rPr>
              <a:t>, to include the blood draw technique, the correct preservative, custody and control, correct storage, </a:t>
            </a:r>
            <a:r>
              <a:rPr lang="en-US" b="1" i="1" dirty="0">
                <a:latin typeface="Amasis MT Pro Medium" panose="02040604050005020304" pitchFamily="18" charset="0"/>
              </a:rPr>
              <a:t>and</a:t>
            </a:r>
            <a:r>
              <a:rPr lang="en-US" dirty="0">
                <a:latin typeface="Amasis MT Pro Medium" panose="02040604050005020304" pitchFamily="18" charset="0"/>
              </a:rPr>
              <a:t> forensic analysis by chromatography. </a:t>
            </a:r>
          </a:p>
          <a:p>
            <a:pPr marL="0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The Lawyer must be prepared to </a:t>
            </a:r>
            <a:r>
              <a:rPr lang="en-US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challenge search warrants </a:t>
            </a:r>
            <a:r>
              <a:rPr lang="en-US" dirty="0">
                <a:latin typeface="Amasis MT Pro Medium" panose="02040604050005020304" pitchFamily="18" charset="0"/>
              </a:rPr>
              <a:t>based on flimsy or even non-existent probable cause and especially the 3:00 a.m. search warrant issued via telephone!</a:t>
            </a:r>
          </a:p>
        </p:txBody>
      </p:sp>
    </p:spTree>
    <p:extLst>
      <p:ext uri="{BB962C8B-B14F-4D97-AF65-F5344CB8AC3E}">
        <p14:creationId xmlns:p14="http://schemas.microsoft.com/office/powerpoint/2010/main" val="60918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BA5DD2-C383-4053-8B77-485E7952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905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latin typeface="Amasis MT Pro Black" panose="02040A04050005020304" pitchFamily="18" charset="0"/>
              </a:rPr>
              <a:t>The Bottom 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C69CB-5B12-4BF9-94F4-4C02C3F29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896" y="1317071"/>
            <a:ext cx="10846966" cy="4974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The new Implied Consent law is a </a:t>
            </a:r>
            <a:r>
              <a:rPr lang="en-US" sz="3000" b="0" i="1" dirty="0">
                <a:solidFill>
                  <a:srgbClr val="FF0000"/>
                </a:solidFill>
                <a:effectLst/>
                <a:latin typeface="Amasis MT Pro Medium" panose="02040604050005020304" pitchFamily="18" charset="0"/>
              </a:rPr>
              <a:t>gold mine of opportunity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Amasis MT Pro Medium" panose="02040604050005020304" pitchFamily="18" charset="0"/>
              </a:rPr>
              <a:t> 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for the prepared lawyer..... </a:t>
            </a:r>
            <a:r>
              <a:rPr lang="en-US" sz="3000" b="0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preparation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 is the KEY....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Amasis MT Pro Medium" panose="02040604050005020304" pitchFamily="18" charset="0"/>
              </a:rPr>
              <a:t>Standardized Field Sobriety Battery course (2 days)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Mastering Scientific Evidence (MSE) – National College for DUI Defense – held annually N.O., LA</a:t>
            </a:r>
            <a:endParaRPr lang="en-US" sz="1800" dirty="0">
              <a:solidFill>
                <a:srgbClr val="000000"/>
              </a:solidFill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Chromatography training cour</a:t>
            </a:r>
            <a:r>
              <a:rPr lang="en-US" sz="1800" dirty="0">
                <a:solidFill>
                  <a:srgbClr val="000000"/>
                </a:solidFill>
                <a:latin typeface="Amasis MT Pro Medium" panose="02040604050005020304" pitchFamily="18" charset="0"/>
              </a:rPr>
              <a:t>ses – Axion Labs, Chicago, IL [https://forensicchromatography.com/]</a:t>
            </a:r>
            <a:endParaRPr lang="en-US" sz="1800" b="0" i="0" dirty="0">
              <a:solidFill>
                <a:srgbClr val="000000"/>
              </a:solidFill>
              <a:effectLst/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endParaRPr lang="en-US" sz="1900" b="0" i="0" dirty="0">
              <a:solidFill>
                <a:srgbClr val="000000"/>
              </a:solidFill>
              <a:effectLst/>
              <a:latin typeface="Amasis MT Pro Medium" panose="02040604050005020304" pitchFamily="18" charset="0"/>
            </a:endParaRPr>
          </a:p>
          <a:p>
            <a:pPr marL="0" indent="0">
              <a:buNone/>
            </a:pP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People – potential clients - are </a:t>
            </a:r>
            <a:r>
              <a:rPr lang="en-US" sz="3000" b="1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not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going to stop drinking alcohol and/or use controlled substances and </a:t>
            </a:r>
            <a:r>
              <a:rPr lang="en-US" sz="3000" b="1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will not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stop driving impaired, whether alcohol, controlled substances, or a combination of alcohol and controlled substances. Your job is to provide an </a:t>
            </a:r>
            <a:r>
              <a:rPr lang="en-US" sz="3000" b="0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effective defense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3947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DD0B-B0B1-425C-802A-C2E9EF999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205099"/>
            <a:ext cx="11139854" cy="1377855"/>
          </a:xfrm>
          <a:noFill/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Amasis MT Pro" panose="02040504050005020304" pitchFamily="18" charset="0"/>
              </a:rPr>
              <a:t>Essential</a:t>
            </a:r>
            <a:r>
              <a:rPr lang="en-US" sz="5400" b="1" dirty="0">
                <a:solidFill>
                  <a:srgbClr val="FF0000"/>
                </a:solidFill>
                <a:latin typeface="Amasis MT Pro" panose="02040504050005020304" pitchFamily="18" charset="0"/>
              </a:rPr>
              <a:t> Tools for Your Practice!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5527FD-B2D3-4763-B11D-E0B6BB994F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" r="7811"/>
          <a:stretch/>
        </p:blipFill>
        <p:spPr bwMode="auto">
          <a:xfrm>
            <a:off x="1090095" y="1734798"/>
            <a:ext cx="2702152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4E0D577-7F67-4BEE-B0E8-DB9D014E98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3607" y="1734798"/>
            <a:ext cx="3088176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AECE5A8-A31E-9C95-041C-92A98AA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832" y="1734798"/>
            <a:ext cx="3162300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040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3E31-EE15-47B4-B0BF-B28AEB060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1107"/>
          </a:xfrm>
        </p:spPr>
        <p:txBody>
          <a:bodyPr/>
          <a:lstStyle/>
          <a:p>
            <a:pPr algn="ctr"/>
            <a:r>
              <a:rPr lang="en-US" sz="4400" b="1" i="1" dirty="0">
                <a:latin typeface="Amasis MT Pro Black" panose="02040A04050005020304" pitchFamily="18" charset="0"/>
              </a:rPr>
              <a:t>The Bottom Line</a:t>
            </a:r>
            <a:endParaRPr lang="en-US" dirty="0"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13154-4D8D-4074-BA45-6199611B4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5" y="1256232"/>
            <a:ext cx="11355354" cy="492073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Amasis MT Pro Medium" panose="02040604050005020304" pitchFamily="18" charset="0"/>
              </a:rPr>
              <a:t>Clients</a:t>
            </a: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 will pay top $$$ for a good defense attorney. The sanctions for any DUI conviction are severe </a:t>
            </a:r>
            <a:r>
              <a:rPr lang="en-US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and will get more severe</a:t>
            </a: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. </a:t>
            </a:r>
          </a:p>
          <a:p>
            <a:pPr marL="0" indent="0">
              <a:buNone/>
            </a:pPr>
            <a:endParaRPr lang="en-US" i="0" dirty="0">
              <a:solidFill>
                <a:srgbClr val="000000"/>
              </a:solidFill>
              <a:effectLst/>
              <a:latin typeface="Amasis MT Pro Medium" panose="020406040500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Alcohol will always stay around as the primary and most frequently encountered impairing substance (and NHTSA is pushing Congress to </a:t>
            </a:r>
            <a:r>
              <a:rPr lang="en-US" i="1" dirty="0">
                <a:solidFill>
                  <a:srgbClr val="FF0000"/>
                </a:solidFill>
                <a:effectLst/>
                <a:latin typeface="Amasis MT Pro Medium" panose="02040604050005020304" pitchFamily="18" charset="0"/>
              </a:rPr>
              <a:t>lower the presumptive level to .05%</a:t>
            </a: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), but DUI trial evidence is now supplemented by use of pharmaceuticals and illicit substances. </a:t>
            </a:r>
          </a:p>
          <a:p>
            <a:pPr marL="0" indent="0">
              <a:buNone/>
            </a:pPr>
            <a:endParaRPr lang="en-US" i="0" dirty="0">
              <a:solidFill>
                <a:srgbClr val="000000"/>
              </a:solidFill>
              <a:effectLst/>
              <a:latin typeface="Amasis MT Pro Medium" panose="020406040500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The new </a:t>
            </a:r>
            <a:r>
              <a:rPr lang="en-US" i="1" dirty="0">
                <a:solidFill>
                  <a:srgbClr val="FF0000"/>
                </a:solidFill>
                <a:effectLst/>
                <a:latin typeface="Amasis MT Pro Medium" panose="02040604050005020304" pitchFamily="18" charset="0"/>
              </a:rPr>
              <a:t>oral fluid testing </a:t>
            </a: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and anticipated much greater use of </a:t>
            </a:r>
            <a:r>
              <a:rPr lang="en-US" i="0" dirty="0">
                <a:solidFill>
                  <a:srgbClr val="FF0000"/>
                </a:solidFill>
                <a:effectLst/>
                <a:latin typeface="Amasis MT Pro Medium" panose="02040604050005020304" pitchFamily="18" charset="0"/>
              </a:rPr>
              <a:t>blood draws </a:t>
            </a:r>
            <a:r>
              <a:rPr lang="en-US" i="0" dirty="0">
                <a:effectLst/>
                <a:latin typeface="Amasis MT Pro Medium" panose="02040604050005020304" pitchFamily="18" charset="0"/>
              </a:rPr>
              <a:t>(and resulting search warrant battles) </a:t>
            </a:r>
            <a:r>
              <a:rPr lang="en-US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will only </a:t>
            </a:r>
            <a:r>
              <a:rPr lang="en-US" b="0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enhance</a:t>
            </a:r>
            <a:r>
              <a:rPr lang="en-US" b="0" i="0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 your DUI client base. </a:t>
            </a:r>
          </a:p>
          <a:p>
            <a:pPr marL="0" indent="0" algn="ctr">
              <a:buNone/>
            </a:pPr>
            <a:r>
              <a:rPr lang="en-US" sz="3900" b="1" i="1" dirty="0">
                <a:solidFill>
                  <a:srgbClr val="000000"/>
                </a:solidFill>
                <a:effectLst/>
                <a:latin typeface="Amasis MT Pro Medium" panose="02040604050005020304" pitchFamily="18" charset="0"/>
              </a:rPr>
              <a:t>Are you ready?</a:t>
            </a:r>
            <a:endParaRPr lang="en-US" sz="3900" b="1" i="1" dirty="0">
              <a:latin typeface="Amasis MT Pro Medium" panose="020406040500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9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4146</Words>
  <Application>Microsoft Office PowerPoint</Application>
  <PresentationFormat>Widescreen</PresentationFormat>
  <Paragraphs>242</Paragraphs>
  <Slides>34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Amasis MT Pro</vt:lpstr>
      <vt:lpstr>Amasis MT Pro Black</vt:lpstr>
      <vt:lpstr>Amasis MT Pro Medium</vt:lpstr>
      <vt:lpstr>Arial</vt:lpstr>
      <vt:lpstr>Arial</vt:lpstr>
      <vt:lpstr>Calibri</vt:lpstr>
      <vt:lpstr>Calibri Light</vt:lpstr>
      <vt:lpstr>DraegerSansRegular</vt:lpstr>
      <vt:lpstr>Impact</vt:lpstr>
      <vt:lpstr>inherit</vt:lpstr>
      <vt:lpstr>Wingdings</vt:lpstr>
      <vt:lpstr>Office Theme</vt:lpstr>
      <vt:lpstr>PowerPoint Presentation</vt:lpstr>
      <vt:lpstr>Expungement</vt:lpstr>
      <vt:lpstr> What Is the ‘Implied Consent’ Law? … And Where Did it Come From?                                                            A Short History of Autos, Alcohol and DUI Legislation in the USA: </vt:lpstr>
      <vt:lpstr>A Short History of Autos, Alcohol, and DUI Legislation in the USA:</vt:lpstr>
      <vt:lpstr>A Short History of Autos, Alcohol, and DUI Legislation in the USA:</vt:lpstr>
      <vt:lpstr>A Short History of Autos, Alcohol, and DUI Legislation in the USA:</vt:lpstr>
      <vt:lpstr>Autos and Fatal Motor Vehicle Accidents 1940 -2020</vt:lpstr>
      <vt:lpstr>Two Major Changes from DWI to DUI </vt:lpstr>
      <vt:lpstr>DUI becomes a ‘blood-alcohol’ offense</vt:lpstr>
      <vt:lpstr>On the Horizon – the NATIONAL .05% Standard</vt:lpstr>
      <vt:lpstr>Is There a Statistical Basis for the .05% Standard?</vt:lpstr>
      <vt:lpstr>On the horizon….a ‘National’ DUI/DWI Statute</vt:lpstr>
      <vt:lpstr>The Most Dangerous Driver on the Road?   The Over 80 driver!!</vt:lpstr>
      <vt:lpstr>What is the Implied Consent Law vs. What is the DUI Statute?</vt:lpstr>
      <vt:lpstr>Act 2021 – 498  Key Provisions - Implied Consent Statute</vt:lpstr>
      <vt:lpstr> Act 2021 – 498 Amends 32-5A-194 [Chemical Test for Intoxication Act]:  </vt:lpstr>
      <vt:lpstr>Act 2021 – 498 Additional Changes</vt:lpstr>
      <vt:lpstr>Act 2021 – 498 Additional Changes</vt:lpstr>
      <vt:lpstr>HGN Admissibility</vt:lpstr>
      <vt:lpstr>Act 2021 – 387 Amends 32-5-192(c)</vt:lpstr>
      <vt:lpstr>What is NOT Changed</vt:lpstr>
      <vt:lpstr>Dräger DrugTest® 5000 </vt:lpstr>
      <vt:lpstr> New Oral Fluids Testing Device Dräger DrugTest® 5000  </vt:lpstr>
      <vt:lpstr>Dräger DrugTest® 5000 </vt:lpstr>
      <vt:lpstr> Draeger 7 Panel Cut-Off Levels</vt:lpstr>
      <vt:lpstr>Does a ‘Positive’ Result on the Draeger 5000EN Equate to Impairment?</vt:lpstr>
      <vt:lpstr>The Blood Test Checklist</vt:lpstr>
      <vt:lpstr>The competent trial lawyer will examine the following (credentials):</vt:lpstr>
      <vt:lpstr>The competent trial lawyer will examine the following (technique):</vt:lpstr>
      <vt:lpstr>The competent trial lawyer will examine the following (results):</vt:lpstr>
      <vt:lpstr>What Does Act 2021-498 Mean to the Criminal Defense Lawyer?</vt:lpstr>
      <vt:lpstr>The Bottom Line</vt:lpstr>
      <vt:lpstr>Essential Tools for Your Practice!</vt:lpstr>
      <vt:lpstr>The Bottom 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Mahaney</dc:creator>
  <cp:lastModifiedBy>Patrick Mahaney</cp:lastModifiedBy>
  <cp:revision>75</cp:revision>
  <dcterms:created xsi:type="dcterms:W3CDTF">2022-12-22T21:53:30Z</dcterms:created>
  <dcterms:modified xsi:type="dcterms:W3CDTF">2023-04-14T16:00:50Z</dcterms:modified>
</cp:coreProperties>
</file>