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284" r:id="rId3"/>
    <p:sldId id="293" r:id="rId4"/>
    <p:sldId id="294" r:id="rId5"/>
    <p:sldId id="323" r:id="rId6"/>
    <p:sldId id="362" r:id="rId7"/>
    <p:sldId id="324" r:id="rId8"/>
    <p:sldId id="300" r:id="rId9"/>
    <p:sldId id="327" r:id="rId10"/>
    <p:sldId id="337" r:id="rId11"/>
    <p:sldId id="328" r:id="rId12"/>
    <p:sldId id="299" r:id="rId13"/>
    <p:sldId id="282" r:id="rId14"/>
    <p:sldId id="281" r:id="rId15"/>
    <p:sldId id="278" r:id="rId16"/>
    <p:sldId id="291" r:id="rId17"/>
    <p:sldId id="310" r:id="rId18"/>
    <p:sldId id="311" r:id="rId19"/>
    <p:sldId id="365" r:id="rId20"/>
    <p:sldId id="368" r:id="rId21"/>
    <p:sldId id="341" r:id="rId22"/>
    <p:sldId id="306" r:id="rId23"/>
    <p:sldId id="303" r:id="rId24"/>
    <p:sldId id="315" r:id="rId25"/>
    <p:sldId id="317" r:id="rId26"/>
    <p:sldId id="369" r:id="rId27"/>
    <p:sldId id="312" r:id="rId28"/>
    <p:sldId id="313" r:id="rId29"/>
    <p:sldId id="364" r:id="rId30"/>
    <p:sldId id="357" r:id="rId31"/>
    <p:sldId id="352" r:id="rId32"/>
    <p:sldId id="353" r:id="rId33"/>
    <p:sldId id="360" r:id="rId34"/>
    <p:sldId id="314" r:id="rId35"/>
    <p:sldId id="319" r:id="rId36"/>
    <p:sldId id="320" r:id="rId37"/>
    <p:sldId id="321" r:id="rId38"/>
    <p:sldId id="322" r:id="rId39"/>
    <p:sldId id="342" r:id="rId40"/>
    <p:sldId id="343" r:id="rId41"/>
    <p:sldId id="355" r:id="rId42"/>
    <p:sldId id="329" r:id="rId43"/>
    <p:sldId id="325" r:id="rId44"/>
    <p:sldId id="326" r:id="rId45"/>
    <p:sldId id="345" r:id="rId46"/>
    <p:sldId id="346" r:id="rId47"/>
    <p:sldId id="347" r:id="rId48"/>
    <p:sldId id="348" r:id="rId49"/>
    <p:sldId id="349" r:id="rId50"/>
    <p:sldId id="350" r:id="rId51"/>
    <p:sldId id="351" r:id="rId52"/>
    <p:sldId id="330" r:id="rId53"/>
    <p:sldId id="344" r:id="rId54"/>
    <p:sldId id="358" r:id="rId55"/>
    <p:sldId id="340" r:id="rId56"/>
    <p:sldId id="336" r:id="rId57"/>
    <p:sldId id="269"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81" autoAdjust="0"/>
  </p:normalViewPr>
  <p:slideViewPr>
    <p:cSldViewPr>
      <p:cViewPr varScale="1">
        <p:scale>
          <a:sx n="76" d="100"/>
          <a:sy n="76" d="100"/>
        </p:scale>
        <p:origin x="1642" y="53"/>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55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57"/>
      <c:rotY val="20"/>
      <c:depthPercent val="100"/>
      <c:rAngAx val="1"/>
    </c:view3D>
    <c:floor>
      <c:thickness val="0"/>
    </c:floor>
    <c:sideWall>
      <c:thickness val="0"/>
    </c:sideWall>
    <c:backWall>
      <c:thickness val="0"/>
    </c:backWall>
    <c:plotArea>
      <c:layout>
        <c:manualLayout>
          <c:layoutTarget val="inner"/>
          <c:xMode val="edge"/>
          <c:yMode val="edge"/>
          <c:x val="0.10754414125200643"/>
          <c:y val="2.9444104816780864E-2"/>
          <c:w val="0.79094382219320003"/>
          <c:h val="0.83907820115507337"/>
        </c:manualLayout>
      </c:layout>
      <c:bar3DChart>
        <c:barDir val="col"/>
        <c:grouping val="clustered"/>
        <c:varyColors val="0"/>
        <c:ser>
          <c:idx val="0"/>
          <c:order val="0"/>
          <c:tx>
            <c:strRef>
              <c:f>Sheet1!$A$2</c:f>
              <c:strCache>
                <c:ptCount val="1"/>
                <c:pt idx="0">
                  <c:v>DUI Arrests</c:v>
                </c:pt>
              </c:strCache>
            </c:strRef>
          </c:tx>
          <c:invertIfNegative val="0"/>
          <c:cat>
            <c:numRef>
              <c:f>Sheet1!$B$1:$H$1</c:f>
              <c:numCache>
                <c:formatCode>General</c:formatCode>
                <c:ptCount val="7"/>
                <c:pt idx="0">
                  <c:v>1980</c:v>
                </c:pt>
                <c:pt idx="1">
                  <c:v>1985</c:v>
                </c:pt>
                <c:pt idx="2">
                  <c:v>1990</c:v>
                </c:pt>
                <c:pt idx="3">
                  <c:v>1995</c:v>
                </c:pt>
                <c:pt idx="4">
                  <c:v>2000</c:v>
                </c:pt>
                <c:pt idx="5">
                  <c:v>2010</c:v>
                </c:pt>
                <c:pt idx="6">
                  <c:v>2012</c:v>
                </c:pt>
              </c:numCache>
            </c:numRef>
          </c:cat>
          <c:val>
            <c:numRef>
              <c:f>Sheet1!$B$2:$H$2</c:f>
              <c:numCache>
                <c:formatCode>#,##0</c:formatCode>
                <c:ptCount val="7"/>
                <c:pt idx="0">
                  <c:v>33800</c:v>
                </c:pt>
                <c:pt idx="1">
                  <c:v>33500</c:v>
                </c:pt>
                <c:pt idx="2">
                  <c:v>28500</c:v>
                </c:pt>
                <c:pt idx="3">
                  <c:v>27000</c:v>
                </c:pt>
                <c:pt idx="4">
                  <c:v>25400</c:v>
                </c:pt>
                <c:pt idx="5">
                  <c:v>20500</c:v>
                </c:pt>
                <c:pt idx="6">
                  <c:v>15392</c:v>
                </c:pt>
              </c:numCache>
            </c:numRef>
          </c:val>
          <c:extLst>
            <c:ext xmlns:c16="http://schemas.microsoft.com/office/drawing/2014/chart" uri="{C3380CC4-5D6E-409C-BE32-E72D297353CC}">
              <c16:uniqueId val="{00000000-CA5D-4DA7-A0DC-DC1021D5FCFB}"/>
            </c:ext>
          </c:extLst>
        </c:ser>
        <c:ser>
          <c:idx val="1"/>
          <c:order val="1"/>
          <c:tx>
            <c:strRef>
              <c:f>Sheet1!$A$3</c:f>
              <c:strCache>
                <c:ptCount val="1"/>
                <c:pt idx="0">
                  <c:v>Convictions</c:v>
                </c:pt>
              </c:strCache>
            </c:strRef>
          </c:tx>
          <c:invertIfNegative val="0"/>
          <c:cat>
            <c:numRef>
              <c:f>Sheet1!$B$1:$H$1</c:f>
              <c:numCache>
                <c:formatCode>General</c:formatCode>
                <c:ptCount val="7"/>
                <c:pt idx="0">
                  <c:v>1980</c:v>
                </c:pt>
                <c:pt idx="1">
                  <c:v>1985</c:v>
                </c:pt>
                <c:pt idx="2">
                  <c:v>1990</c:v>
                </c:pt>
                <c:pt idx="3">
                  <c:v>1995</c:v>
                </c:pt>
                <c:pt idx="4">
                  <c:v>2000</c:v>
                </c:pt>
                <c:pt idx="5">
                  <c:v>2010</c:v>
                </c:pt>
                <c:pt idx="6">
                  <c:v>2012</c:v>
                </c:pt>
              </c:numCache>
            </c:numRef>
          </c:cat>
          <c:val>
            <c:numRef>
              <c:f>Sheet1!$B$3:$H$3</c:f>
              <c:numCache>
                <c:formatCode>#,##0</c:formatCode>
                <c:ptCount val="7"/>
                <c:pt idx="0">
                  <c:v>15800</c:v>
                </c:pt>
                <c:pt idx="1">
                  <c:v>28000</c:v>
                </c:pt>
                <c:pt idx="2">
                  <c:v>27800</c:v>
                </c:pt>
                <c:pt idx="3">
                  <c:v>21000</c:v>
                </c:pt>
                <c:pt idx="4">
                  <c:v>20000</c:v>
                </c:pt>
                <c:pt idx="5">
                  <c:v>15500</c:v>
                </c:pt>
                <c:pt idx="6">
                  <c:v>10861</c:v>
                </c:pt>
              </c:numCache>
            </c:numRef>
          </c:val>
          <c:extLst>
            <c:ext xmlns:c16="http://schemas.microsoft.com/office/drawing/2014/chart" uri="{C3380CC4-5D6E-409C-BE32-E72D297353CC}">
              <c16:uniqueId val="{00000001-CA5D-4DA7-A0DC-DC1021D5FCFB}"/>
            </c:ext>
          </c:extLst>
        </c:ser>
        <c:dLbls>
          <c:showLegendKey val="0"/>
          <c:showVal val="0"/>
          <c:showCatName val="0"/>
          <c:showSerName val="0"/>
          <c:showPercent val="0"/>
          <c:showBubbleSize val="0"/>
        </c:dLbls>
        <c:gapWidth val="150"/>
        <c:gapDepth val="0"/>
        <c:shape val="box"/>
        <c:axId val="94107152"/>
        <c:axId val="177499104"/>
        <c:axId val="0"/>
      </c:bar3DChart>
      <c:catAx>
        <c:axId val="94107152"/>
        <c:scaling>
          <c:orientation val="minMax"/>
        </c:scaling>
        <c:delete val="0"/>
        <c:axPos val="b"/>
        <c:numFmt formatCode="General" sourceLinked="1"/>
        <c:majorTickMark val="out"/>
        <c:minorTickMark val="none"/>
        <c:tickLblPos val="low"/>
        <c:txPr>
          <a:bodyPr rot="0" vert="horz"/>
          <a:lstStyle/>
          <a:p>
            <a:pPr>
              <a:defRPr/>
            </a:pPr>
            <a:endParaRPr lang="en-US"/>
          </a:p>
        </c:txPr>
        <c:crossAx val="177499104"/>
        <c:crosses val="autoZero"/>
        <c:auto val="1"/>
        <c:lblAlgn val="ctr"/>
        <c:lblOffset val="100"/>
        <c:tickLblSkip val="1"/>
        <c:tickMarkSkip val="1"/>
        <c:noMultiLvlLbl val="0"/>
      </c:catAx>
      <c:valAx>
        <c:axId val="177499104"/>
        <c:scaling>
          <c:orientation val="minMax"/>
        </c:scaling>
        <c:delete val="0"/>
        <c:axPos val="l"/>
        <c:majorGridlines/>
        <c:numFmt formatCode="#,##0" sourceLinked="1"/>
        <c:majorTickMark val="out"/>
        <c:minorTickMark val="none"/>
        <c:tickLblPos val="nextTo"/>
        <c:txPr>
          <a:bodyPr rot="0" vert="horz"/>
          <a:lstStyle/>
          <a:p>
            <a:pPr>
              <a:defRPr/>
            </a:pPr>
            <a:endParaRPr lang="en-US"/>
          </a:p>
        </c:txPr>
        <c:crossAx val="94107152"/>
        <c:crosses val="autoZero"/>
        <c:crossBetween val="between"/>
      </c:valAx>
    </c:plotArea>
    <c:legend>
      <c:legendPos val="r"/>
      <c:layout>
        <c:manualLayout>
          <c:xMode val="edge"/>
          <c:yMode val="edge"/>
          <c:x val="0.87864348014355753"/>
          <c:y val="0.42202506782482474"/>
          <c:w val="0.1194134100793869"/>
          <c:h val="0.13228173654591641"/>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49AA615-872C-426C-A987-49A78479D748}" type="datetimeFigureOut">
              <a:rPr lang="en-US" smtClean="0"/>
              <a:t>6/19/2018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B1670CF-712E-4140-9782-78073A222EC7}" type="slidenum">
              <a:rPr lang="en-US" smtClean="0"/>
              <a:t>‹#›</a:t>
            </a:fld>
            <a:endParaRPr lang="en-US"/>
          </a:p>
        </p:txBody>
      </p:sp>
    </p:spTree>
    <p:extLst>
      <p:ext uri="{BB962C8B-B14F-4D97-AF65-F5344CB8AC3E}">
        <p14:creationId xmlns:p14="http://schemas.microsoft.com/office/powerpoint/2010/main" val="2137554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B54B94-27F4-4465-A157-34F7B5808B6A}" type="datetimeFigureOut">
              <a:rPr lang="en-US" smtClean="0"/>
              <a:t>6/19/2018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AAF22B-B8D3-4F1E-8089-ABA4CB39C94B}" type="slidenum">
              <a:rPr lang="en-US" smtClean="0"/>
              <a:t>‹#›</a:t>
            </a:fld>
            <a:endParaRPr lang="en-US"/>
          </a:p>
        </p:txBody>
      </p:sp>
    </p:spTree>
    <p:extLst>
      <p:ext uri="{BB962C8B-B14F-4D97-AF65-F5344CB8AC3E}">
        <p14:creationId xmlns:p14="http://schemas.microsoft.com/office/powerpoint/2010/main" val="2557862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91086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48039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12EBA9-CF74-42E5-BFDF-5A7452C96484}" type="slidenum">
              <a:rPr lang="en-US" smtClean="0"/>
              <a:pPr fontAlgn="base">
                <a:spcBef>
                  <a:spcPct val="0"/>
                </a:spcBef>
                <a:spcAft>
                  <a:spcPct val="0"/>
                </a:spcAft>
                <a:defRPr/>
              </a:pPr>
              <a:t>22</a:t>
            </a:fld>
            <a:endParaRPr lang="en-US" dirty="0"/>
          </a:p>
        </p:txBody>
      </p:sp>
    </p:spTree>
    <p:extLst>
      <p:ext uri="{BB962C8B-B14F-4D97-AF65-F5344CB8AC3E}">
        <p14:creationId xmlns:p14="http://schemas.microsoft.com/office/powerpoint/2010/main" val="808162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CF2307-EE59-4367-8BAC-3ADBC29B350A}" type="slidenum">
              <a:rPr lang="en-US" altLang="en-US"/>
              <a:pPr eaLnBrk="1" hangingPunct="1"/>
              <a:t>34</a:t>
            </a:fld>
            <a:endParaRPr lang="en-US" alt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a:t>Ethyl alcohol is an organic compound (meaning it contains carbon and hydrogen atoms).  It is also a small aliphatic (likes water) hydrocarbon and a primary (hydroxyl on an end-chain carbon) alcohol.  PHEW!  I hope you got all of that… because it certainly isn’t going to be said again.</a:t>
            </a:r>
          </a:p>
          <a:p>
            <a:pPr eaLnBrk="1" hangingPunct="1"/>
            <a:endParaRPr lang="en-US" altLang="en-US" dirty="0"/>
          </a:p>
          <a:p>
            <a:pPr eaLnBrk="1" hangingPunct="1"/>
            <a:r>
              <a:rPr lang="en-US" altLang="en-US" dirty="0"/>
              <a:t>Ethyl alcohol and ethanol mean the same thing.  In generic terms the molecule can be referred to as alcohol.  In more specific terms it is in a family of chemicals called “alcohols”.</a:t>
            </a:r>
          </a:p>
        </p:txBody>
      </p:sp>
    </p:spTree>
    <p:extLst>
      <p:ext uri="{BB962C8B-B14F-4D97-AF65-F5344CB8AC3E}">
        <p14:creationId xmlns:p14="http://schemas.microsoft.com/office/powerpoint/2010/main" val="406511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77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EE15EC-1852-41F0-90BC-DC8E19CF8F6D}" type="slidenum">
              <a:rPr lang="en-US">
                <a:cs typeface="Arial" charset="0"/>
              </a:rPr>
              <a:pPr fontAlgn="base">
                <a:spcBef>
                  <a:spcPct val="0"/>
                </a:spcBef>
                <a:spcAft>
                  <a:spcPct val="0"/>
                </a:spcAft>
                <a:defRPr/>
              </a:pPr>
              <a:t>35</a:t>
            </a:fld>
            <a:endParaRPr lang="en-US">
              <a:cs typeface="Arial" charset="0"/>
            </a:endParaRPr>
          </a:p>
        </p:txBody>
      </p:sp>
    </p:spTree>
    <p:extLst>
      <p:ext uri="{BB962C8B-B14F-4D97-AF65-F5344CB8AC3E}">
        <p14:creationId xmlns:p14="http://schemas.microsoft.com/office/powerpoint/2010/main" val="2908719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94502A-A181-4F77-9964-DFFF57EA328F}" type="slidenum">
              <a:rPr lang="en-US" smtClean="0"/>
              <a:t>36</a:t>
            </a:fld>
            <a:endParaRPr lang="en-US"/>
          </a:p>
        </p:txBody>
      </p:sp>
    </p:spTree>
    <p:extLst>
      <p:ext uri="{BB962C8B-B14F-4D97-AF65-F5344CB8AC3E}">
        <p14:creationId xmlns:p14="http://schemas.microsoft.com/office/powerpoint/2010/main" val="3916314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0.08g/210L = 0.0266 mg/70mL</a:t>
            </a:r>
          </a:p>
          <a:p>
            <a:pPr eaLnBrk="1" hangingPunct="1">
              <a:spcBef>
                <a:spcPct val="0"/>
              </a:spcBef>
            </a:pPr>
            <a:endParaRPr lang="en-US"/>
          </a:p>
          <a:p>
            <a:pPr eaLnBrk="1" hangingPunct="1">
              <a:spcBef>
                <a:spcPct val="0"/>
              </a:spcBef>
            </a:pPr>
            <a:r>
              <a:rPr lang="en-US"/>
              <a:t>0.3 mg is weight of salt grain, so 0.0266 is less than one tenth of a grain of salt.</a:t>
            </a:r>
          </a:p>
          <a:p>
            <a:pPr eaLnBrk="1" hangingPunct="1">
              <a:spcBef>
                <a:spcPct val="0"/>
              </a:spcBef>
            </a:pPr>
            <a:endParaRPr lang="en-US"/>
          </a:p>
          <a:p>
            <a:pPr eaLnBrk="1" hangingPunct="1">
              <a:spcBef>
                <a:spcPct val="0"/>
              </a:spcBef>
            </a:pPr>
            <a:r>
              <a:rPr lang="en-US"/>
              <a:t>If there was any mouth alcohol, EBA, or other interferent that the machine mistakenly called lung alcohol then this error was multiplied and compounded 3000 times causing a false high reading.</a:t>
            </a:r>
          </a:p>
          <a:p>
            <a:pPr eaLnBrk="1" hangingPunct="1">
              <a:spcBef>
                <a:spcPct val="0"/>
              </a:spcBef>
            </a:pPr>
            <a:endParaRPr lang="en-US"/>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AB81A4-2269-4714-8FE1-C05E4A88BC52}" type="slidenum">
              <a:rPr lang="en-US">
                <a:cs typeface="Arial" charset="0"/>
              </a:rPr>
              <a:pPr fontAlgn="base">
                <a:spcBef>
                  <a:spcPct val="0"/>
                </a:spcBef>
                <a:spcAft>
                  <a:spcPct val="0"/>
                </a:spcAft>
                <a:defRPr/>
              </a:pPr>
              <a:t>43</a:t>
            </a:fld>
            <a:endParaRPr lang="en-US">
              <a:cs typeface="Arial" charset="0"/>
            </a:endParaRPr>
          </a:p>
        </p:txBody>
      </p:sp>
    </p:spTree>
    <p:extLst>
      <p:ext uri="{BB962C8B-B14F-4D97-AF65-F5344CB8AC3E}">
        <p14:creationId xmlns:p14="http://schemas.microsoft.com/office/powerpoint/2010/main" val="1471636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4A782B-916E-4515-8913-D21C4B20BFAC}" type="slidenum">
              <a:rPr lang="en-US">
                <a:cs typeface="Arial" charset="0"/>
              </a:rPr>
              <a:pPr fontAlgn="base">
                <a:spcBef>
                  <a:spcPct val="0"/>
                </a:spcBef>
                <a:spcAft>
                  <a:spcPct val="0"/>
                </a:spcAft>
                <a:defRPr/>
              </a:pPr>
              <a:t>45</a:t>
            </a:fld>
            <a:endParaRPr lang="en-US">
              <a:cs typeface="Arial" charset="0"/>
            </a:endParaRPr>
          </a:p>
        </p:txBody>
      </p:sp>
    </p:spTree>
    <p:extLst>
      <p:ext uri="{BB962C8B-B14F-4D97-AF65-F5344CB8AC3E}">
        <p14:creationId xmlns:p14="http://schemas.microsoft.com/office/powerpoint/2010/main" val="3646863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Hyperventilation and hypoventilation will cause as much as a ±15% variation in a breath test result.  The longer a person holds his or her breath, the higher the result. Short, rapid breaths tend to flush out the lungs and result in a lower reading. </a:t>
            </a:r>
          </a:p>
          <a:p>
            <a:pPr eaLnBrk="1" hangingPunct="1">
              <a:spcBef>
                <a:spcPct val="0"/>
              </a:spcBef>
            </a:pPr>
            <a:endParaRPr lang="en-US"/>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CA15FF-AFEE-4C31-AAB4-82B4D6ECB7C9}" type="slidenum">
              <a:rPr lang="en-US">
                <a:cs typeface="Arial" charset="0"/>
              </a:rPr>
              <a:pPr fontAlgn="base">
                <a:spcBef>
                  <a:spcPct val="0"/>
                </a:spcBef>
                <a:spcAft>
                  <a:spcPct val="0"/>
                </a:spcAft>
                <a:defRPr/>
              </a:pPr>
              <a:t>47</a:t>
            </a:fld>
            <a:endParaRPr lang="en-US">
              <a:cs typeface="Arial" charset="0"/>
            </a:endParaRPr>
          </a:p>
        </p:txBody>
      </p:sp>
    </p:spTree>
    <p:extLst>
      <p:ext uri="{BB962C8B-B14F-4D97-AF65-F5344CB8AC3E}">
        <p14:creationId xmlns:p14="http://schemas.microsoft.com/office/powerpoint/2010/main" val="1988756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Wingdings" pitchFamily="2" charset="2"/>
              <a:buChar char="q"/>
            </a:pPr>
            <a:r>
              <a:rPr lang="en-US"/>
              <a:t>Breath testing is based on assumed correlation of blood and breath and is premised assumption  that only deep lung air is tested. </a:t>
            </a:r>
          </a:p>
          <a:p>
            <a:pPr eaLnBrk="1" hangingPunct="1">
              <a:spcBef>
                <a:spcPct val="0"/>
              </a:spcBef>
              <a:buFont typeface="Wingdings" pitchFamily="2" charset="2"/>
              <a:buChar char="q"/>
            </a:pPr>
            <a:r>
              <a:rPr lang="en-US"/>
              <a:t>During respiration deep lung alcohol is deposited in the mucus lining of the upper airway causing *EBA (extra breath alcohol) to be added to test result.</a:t>
            </a:r>
          </a:p>
          <a:p>
            <a:pPr eaLnBrk="1" hangingPunct="1">
              <a:spcBef>
                <a:spcPct val="0"/>
              </a:spcBef>
            </a:pPr>
            <a:endParaRPr lang="en-US"/>
          </a:p>
        </p:txBody>
      </p:sp>
      <p:sp>
        <p:nvSpPr>
          <p:cNvPr id="102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408F79-BE93-4571-9510-DD2E70C25690}" type="slidenum">
              <a:rPr lang="en-US">
                <a:cs typeface="Arial" charset="0"/>
              </a:rPr>
              <a:pPr fontAlgn="base">
                <a:spcBef>
                  <a:spcPct val="0"/>
                </a:spcBef>
                <a:spcAft>
                  <a:spcPct val="0"/>
                </a:spcAft>
                <a:defRPr/>
              </a:pPr>
              <a:t>48</a:t>
            </a:fld>
            <a:endParaRPr lang="en-US">
              <a:cs typeface="Arial" charset="0"/>
            </a:endParaRPr>
          </a:p>
        </p:txBody>
      </p:sp>
    </p:spTree>
    <p:extLst>
      <p:ext uri="{BB962C8B-B14F-4D97-AF65-F5344CB8AC3E}">
        <p14:creationId xmlns:p14="http://schemas.microsoft.com/office/powerpoint/2010/main" val="1479910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94502A-A181-4F77-9964-DFFF57EA328F}" type="slidenum">
              <a:rPr lang="en-US" smtClean="0"/>
              <a:t>49</a:t>
            </a:fld>
            <a:endParaRPr lang="en-US"/>
          </a:p>
        </p:txBody>
      </p:sp>
    </p:spTree>
    <p:extLst>
      <p:ext uri="{BB962C8B-B14F-4D97-AF65-F5344CB8AC3E}">
        <p14:creationId xmlns:p14="http://schemas.microsoft.com/office/powerpoint/2010/main" val="3251443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Hematocrit is a value, expressed as a ratio of the solid components of blood (cellular material) to the liquid components of blood (water).</a:t>
            </a:r>
          </a:p>
          <a:p>
            <a:pPr eaLnBrk="1" hangingPunct="1">
              <a:spcBef>
                <a:spcPct val="0"/>
              </a:spcBef>
            </a:pPr>
            <a:endParaRPr lang="en-US"/>
          </a:p>
          <a:p>
            <a:pPr eaLnBrk="1" hangingPunct="1">
              <a:spcBef>
                <a:spcPct val="0"/>
              </a:spcBef>
            </a:pPr>
            <a:r>
              <a:rPr lang="en-US"/>
              <a:t>In a normal, healthy human being, it can vary the amount of alcohol which is contained in the blood.</a:t>
            </a:r>
          </a:p>
          <a:p>
            <a:pPr eaLnBrk="1" hangingPunct="1">
              <a:spcBef>
                <a:spcPct val="0"/>
              </a:spcBef>
            </a:pPr>
            <a:endParaRPr lang="en-US"/>
          </a:p>
        </p:txBody>
      </p:sp>
      <p:sp>
        <p:nvSpPr>
          <p:cNvPr id="36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1C7A30-5A74-43A8-A350-D7D21CACF0E0}" type="slidenum">
              <a:rPr lang="en-US">
                <a:cs typeface="Arial" charset="0"/>
              </a:rPr>
              <a:pPr fontAlgn="base">
                <a:spcBef>
                  <a:spcPct val="0"/>
                </a:spcBef>
                <a:spcAft>
                  <a:spcPct val="0"/>
                </a:spcAft>
                <a:defRPr/>
              </a:pPr>
              <a:t>50</a:t>
            </a:fld>
            <a:endParaRPr lang="en-US">
              <a:cs typeface="Arial" charset="0"/>
            </a:endParaRPr>
          </a:p>
        </p:txBody>
      </p:sp>
    </p:spTree>
    <p:extLst>
      <p:ext uri="{BB962C8B-B14F-4D97-AF65-F5344CB8AC3E}">
        <p14:creationId xmlns:p14="http://schemas.microsoft.com/office/powerpoint/2010/main" val="688478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With breath tests, normal variation in the hematocrit of test subjects “can produce errors in… the 10 to 14% range.”</a:t>
            </a:r>
          </a:p>
          <a:p>
            <a:pPr eaLnBrk="1" hangingPunct="1">
              <a:spcBef>
                <a:spcPct val="0"/>
              </a:spcBef>
            </a:pPr>
            <a:endParaRPr lang="en-US"/>
          </a:p>
        </p:txBody>
      </p:sp>
      <p:sp>
        <p:nvSpPr>
          <p:cNvPr id="38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8E2310-CE12-4AA8-A230-5177B559B874}" type="slidenum">
              <a:rPr lang="en-US">
                <a:cs typeface="Arial" charset="0"/>
              </a:rPr>
              <a:pPr fontAlgn="base">
                <a:spcBef>
                  <a:spcPct val="0"/>
                </a:spcBef>
                <a:spcAft>
                  <a:spcPct val="0"/>
                </a:spcAft>
                <a:defRPr/>
              </a:pPr>
              <a:t>51</a:t>
            </a:fld>
            <a:endParaRPr lang="en-US">
              <a:cs typeface="Arial" charset="0"/>
            </a:endParaRPr>
          </a:p>
        </p:txBody>
      </p:sp>
    </p:spTree>
    <p:extLst>
      <p:ext uri="{BB962C8B-B14F-4D97-AF65-F5344CB8AC3E}">
        <p14:creationId xmlns:p14="http://schemas.microsoft.com/office/powerpoint/2010/main" val="1659183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p:txBody>
          <a:bodyPr wrap="square" numCol="1" anchor="t" anchorCtr="0" compatLnSpc="1">
            <a:prstTxWarp prst="textNoShape">
              <a:avLst/>
            </a:prstTxWarp>
            <a:normAutofit/>
          </a:bodyPr>
          <a:lstStyle/>
          <a:p>
            <a:pPr eaLnBrk="1" hangingPunct="1">
              <a:defRPr/>
            </a:pPr>
            <a:r>
              <a:rPr lang="en-US" dirty="0"/>
              <a:t>The State of Alabama cannot prove that Mr. </a:t>
            </a:r>
            <a:r>
              <a:rPr lang="en-US" dirty="0" err="1"/>
              <a:t>Royster’s</a:t>
            </a:r>
            <a:r>
              <a:rPr lang="en-US" dirty="0"/>
              <a:t> blood to breath ratio was 2100:1 nor can it be proven in fact what his ratio was on the night he was tested.</a:t>
            </a:r>
          </a:p>
          <a:p>
            <a:pPr eaLnBrk="1" hangingPunct="1">
              <a:defRPr/>
            </a:pPr>
            <a:endParaRPr lang="en-US" dirty="0"/>
          </a:p>
          <a:p>
            <a:pPr eaLnBrk="1" hangingPunct="1">
              <a:defRPr/>
            </a:pPr>
            <a:r>
              <a:rPr lang="en-US" dirty="0"/>
              <a:t>If his blood breath ratio was not 2100:1 then the State’s  claim that his breath Alcohol level of 0.08 G/210L cannot be proven beyond a reasonable doubt.</a:t>
            </a:r>
          </a:p>
          <a:p>
            <a:pPr eaLnBrk="1" hangingPunct="1">
              <a:defRPr/>
            </a:pPr>
            <a:endParaRPr lang="en-US" dirty="0"/>
          </a:p>
          <a:p>
            <a:pPr eaLnBrk="1" hangingPunct="1">
              <a:defRPr/>
            </a:pPr>
            <a:r>
              <a:rPr lang="en-US" dirty="0"/>
              <a:t>The breath test result is only an estimate based on assumption that may not be true for Alicia.</a:t>
            </a:r>
          </a:p>
          <a:p>
            <a:pPr eaLnBrk="1" hangingPunct="1">
              <a:defRPr/>
            </a:pPr>
            <a:endParaRPr lang="en-US" dirty="0"/>
          </a:p>
          <a:p>
            <a:pPr eaLnBrk="1" hangingPunct="1">
              <a:defRPr/>
            </a:pPr>
            <a:r>
              <a:rPr lang="en-US" dirty="0"/>
              <a:t>According to the U.S. Government’s Center for Disease Control the average male in the United States is 5’11” and weighs 194 lbs, the average woman is 5’4” and weighs 164 lbs.</a:t>
            </a:r>
          </a:p>
          <a:p>
            <a:pPr eaLnBrk="1" hangingPunct="1">
              <a:defRPr/>
            </a:pPr>
            <a:endParaRPr lang="en-US" dirty="0"/>
          </a:p>
          <a:p>
            <a:pPr eaLnBrk="1" hangingPunct="1">
              <a:defRPr/>
            </a:pPr>
            <a:r>
              <a:rPr lang="en-US" dirty="0"/>
              <a:t>Of the people you know how many match these numbers?</a:t>
            </a:r>
          </a:p>
          <a:p>
            <a:pPr eaLnBrk="1" hangingPunct="1">
              <a:defRPr/>
            </a:pPr>
            <a:endParaRPr lang="en-US" dirty="0"/>
          </a:p>
          <a:p>
            <a:pPr eaLnBrk="1" hangingPunct="1">
              <a:defRPr/>
            </a:pPr>
            <a:r>
              <a:rPr lang="en-US" dirty="0"/>
              <a:t>The Alabama breath machine assumes we are all the same.</a:t>
            </a:r>
          </a:p>
          <a:p>
            <a:pPr eaLnBrk="1" hangingPunct="1">
              <a:spcBef>
                <a:spcPct val="0"/>
              </a:spcBef>
              <a:defRPr/>
            </a:pPr>
            <a:endParaRPr lang="en-US" dirty="0"/>
          </a:p>
        </p:txBody>
      </p:sp>
      <p:sp>
        <p:nvSpPr>
          <p:cNvPr id="106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120AD4-0FC9-40C8-8E63-59D73203CA8C}" type="slidenum">
              <a:rPr lang="en-US">
                <a:cs typeface="Arial" charset="0"/>
              </a:rPr>
              <a:pPr fontAlgn="base">
                <a:spcBef>
                  <a:spcPct val="0"/>
                </a:spcBef>
                <a:spcAft>
                  <a:spcPct val="0"/>
                </a:spcAft>
                <a:defRPr/>
              </a:pPr>
              <a:t>53</a:t>
            </a:fld>
            <a:endParaRPr lang="en-US">
              <a:cs typeface="Arial" charset="0"/>
            </a:endParaRPr>
          </a:p>
        </p:txBody>
      </p:sp>
    </p:spTree>
    <p:extLst>
      <p:ext uri="{BB962C8B-B14F-4D97-AF65-F5344CB8AC3E}">
        <p14:creationId xmlns:p14="http://schemas.microsoft.com/office/powerpoint/2010/main" val="510066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14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1EA217-A6F1-4478-8C95-982DA760DA4C}" type="slidenum">
              <a:rPr lang="en-US">
                <a:cs typeface="Arial" charset="0"/>
              </a:rPr>
              <a:pPr fontAlgn="base">
                <a:spcBef>
                  <a:spcPct val="0"/>
                </a:spcBef>
                <a:spcAft>
                  <a:spcPct val="0"/>
                </a:spcAft>
                <a:defRPr/>
              </a:pPr>
              <a:t>56</a:t>
            </a:fld>
            <a:endParaRPr lang="en-US">
              <a:cs typeface="Arial" charset="0"/>
            </a:endParaRPr>
          </a:p>
        </p:txBody>
      </p:sp>
    </p:spTree>
    <p:extLst>
      <p:ext uri="{BB962C8B-B14F-4D97-AF65-F5344CB8AC3E}">
        <p14:creationId xmlns:p14="http://schemas.microsoft.com/office/powerpoint/2010/main" val="2178611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63DB96-7775-48E9-BFE1-FE7CBC34D9EF}" type="slidenum">
              <a:rPr lang="en-US" smtClean="0"/>
              <a:pPr/>
              <a:t>57</a:t>
            </a:fld>
            <a:endParaRPr lang="en-US"/>
          </a:p>
        </p:txBody>
      </p:sp>
    </p:spTree>
    <p:extLst>
      <p:ext uri="{BB962C8B-B14F-4D97-AF65-F5344CB8AC3E}">
        <p14:creationId xmlns:p14="http://schemas.microsoft.com/office/powerpoint/2010/main" val="3559292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799CF61-B81F-426D-8E06-14820517172A}"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177228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99CF61-B81F-426D-8E06-14820517172A}"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394785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99CF61-B81F-426D-8E06-14820517172A}"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2924705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99CF61-B81F-426D-8E06-14820517172A}"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252546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99CF61-B81F-426D-8E06-14820517172A}" type="datetimeFigureOut">
              <a:rPr lang="en-US" smtClean="0"/>
              <a:t>6/19/2018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1113775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99CF61-B81F-426D-8E06-14820517172A}" type="datetimeFigureOut">
              <a:rPr lang="en-US" smtClean="0"/>
              <a:t>6/19/2018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1717530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9CF61-B81F-426D-8E06-14820517172A}" type="datetimeFigureOut">
              <a:rPr lang="en-US" smtClean="0"/>
              <a:t>6/19/2018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247413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99CF61-B81F-426D-8E06-14820517172A}"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2800306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99CF61-B81F-426D-8E06-14820517172A}"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3748540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99CF61-B81F-426D-8E06-14820517172A}"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4230895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99CF61-B81F-426D-8E06-14820517172A}"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E28D2-4C6B-4D51-A138-D0DFB455DC4F}" type="slidenum">
              <a:rPr lang="en-US" smtClean="0"/>
              <a:t>‹#›</a:t>
            </a:fld>
            <a:endParaRPr lang="en-US"/>
          </a:p>
        </p:txBody>
      </p:sp>
    </p:spTree>
    <p:extLst>
      <p:ext uri="{BB962C8B-B14F-4D97-AF65-F5344CB8AC3E}">
        <p14:creationId xmlns:p14="http://schemas.microsoft.com/office/powerpoint/2010/main" val="1265020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99CF61-B81F-426D-8E06-14820517172A}" type="datetimeFigureOut">
              <a:rPr lang="en-US" smtClean="0"/>
              <a:t>6/19/2018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1E28D2-4C6B-4D51-A138-D0DFB455DC4F}" type="slidenum">
              <a:rPr lang="en-US" smtClean="0"/>
              <a:t>‹#›</a:t>
            </a:fld>
            <a:endParaRPr lang="en-US"/>
          </a:p>
        </p:txBody>
      </p:sp>
    </p:spTree>
    <p:extLst>
      <p:ext uri="{BB962C8B-B14F-4D97-AF65-F5344CB8AC3E}">
        <p14:creationId xmlns:p14="http://schemas.microsoft.com/office/powerpoint/2010/main" val="3995163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url?sa=i&amp;rct=j&amp;q=&amp;esrc=s&amp;source=images&amp;cd=&amp;cad=rja&amp;uact=8&amp;docid=NXyO7DB8vCw2wM&amp;tbnid=L5sW3Tev8HD_mM:&amp;ved=0CAUQjRw&amp;url=http://www.avenuestosuccess.com/quotes_by_people_on_stamp/2009/05/paul-bear-bryant.html&amp;ei=dHGYU9jrCbfNsQSR4oGIDw&amp;bvm=bv.68693194,d.cWc&amp;psig=AFQjCNF9WGXesHAuCJ8UUDBIwyvz-RVN1A&amp;ust=1402585790015805" TargetMode="Externa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en.wikipedia.org/wiki/Image:Ethanol-3D-vdW.png"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http://www.smartstartinc.com/"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dsdi4life.com/interlock-xt/"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gif"/><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en.wikipedia.org/wiki/Image:Ethanol-3D-vdW.png"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2.xml"/><Relationship Id="rId5" Type="http://schemas.openxmlformats.org/officeDocument/2006/relationships/image" Target="../media/image30.gif"/><Relationship Id="rId4" Type="http://schemas.openxmlformats.org/officeDocument/2006/relationships/image" Target="../media/image29.gif"/></Relationships>
</file>

<file path=ppt/slides/_rels/slide3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en.wikipedia.org/wiki/Image:High_accuracy_Low_precision.svg" TargetMode="Externa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hyperlink" Target="http://en.wikipedia.org/wiki/Image:High_precision_Low_accuracy.sv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docid=nMuUu0OScQ077M&amp;tbnid=QIjOK6lld3ZRsM:&amp;ved=0CAUQjRw&amp;url=http://collegemarketing101.blogspot.com/2013/05/coca-cola.html&amp;ei=DFzIUpn0FNPQkQfk6ICQCw&amp;bvm=bv.58187178,d.eW0&amp;psig=AFQjCNGKc3IWnqdWVNCVQBjfyQhgn3ZjBA&amp;ust=1388948615748688"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solidFill>
              <a:srgbClr val="FF0000"/>
            </a:solidFill>
          </a:ln>
        </p:spPr>
        <p:txBody>
          <a:bodyPr>
            <a:normAutofit fontScale="90000"/>
          </a:bodyPr>
          <a:lstStyle/>
          <a:p>
            <a:br>
              <a:rPr lang="en-US" sz="3800" dirty="0"/>
            </a:br>
            <a:r>
              <a:rPr lang="en-US" sz="4000" b="1" dirty="0"/>
              <a:t>Ignition Interlock and Breath Testing</a:t>
            </a:r>
          </a:p>
        </p:txBody>
      </p:sp>
      <p:sp>
        <p:nvSpPr>
          <p:cNvPr id="3" name="Subtitle 2"/>
          <p:cNvSpPr>
            <a:spLocks noGrp="1"/>
          </p:cNvSpPr>
          <p:nvPr>
            <p:ph type="subTitle" idx="1"/>
          </p:nvPr>
        </p:nvSpPr>
        <p:spPr>
          <a:ln>
            <a:solidFill>
              <a:srgbClr val="C00000"/>
            </a:solidFill>
          </a:ln>
        </p:spPr>
        <p:txBody>
          <a:bodyPr/>
          <a:lstStyle/>
          <a:p>
            <a:r>
              <a:rPr lang="en-US" b="1" dirty="0">
                <a:solidFill>
                  <a:schemeClr val="tx1"/>
                </a:solidFill>
              </a:rPr>
              <a:t>Patrick </a:t>
            </a:r>
            <a:r>
              <a:rPr lang="en-US" b="1" dirty="0" err="1">
                <a:solidFill>
                  <a:schemeClr val="tx1"/>
                </a:solidFill>
              </a:rPr>
              <a:t>Mahaney</a:t>
            </a:r>
            <a:endParaRPr lang="en-US" b="1" dirty="0">
              <a:solidFill>
                <a:schemeClr val="tx1"/>
              </a:solidFill>
            </a:endParaRPr>
          </a:p>
          <a:p>
            <a:r>
              <a:rPr lang="en-US" b="1" dirty="0">
                <a:solidFill>
                  <a:schemeClr val="tx1"/>
                </a:solidFill>
              </a:rPr>
              <a:t>Montgomery, Alabama</a:t>
            </a:r>
            <a:r>
              <a:rPr lang="en-US" dirty="0"/>
              <a:t> </a:t>
            </a:r>
          </a:p>
        </p:txBody>
      </p:sp>
    </p:spTree>
    <p:extLst>
      <p:ext uri="{BB962C8B-B14F-4D97-AF65-F5344CB8AC3E}">
        <p14:creationId xmlns:p14="http://schemas.microsoft.com/office/powerpoint/2010/main" val="1537402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“Gentlemen, This is a Football”</a:t>
            </a:r>
          </a:p>
        </p:txBody>
      </p:sp>
      <p:pic>
        <p:nvPicPr>
          <p:cNvPr id="1032" name="Picture 8" descr="http://www.avenuestosuccess.com/.a/6a00d835163fd253ef01156fb86216970c-pi">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1415461"/>
            <a:ext cx="371475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1415461"/>
            <a:ext cx="4684661" cy="31242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4191000"/>
            <a:ext cx="1828800" cy="22860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1312" y="4648200"/>
            <a:ext cx="2619375" cy="1743075"/>
          </a:xfrm>
          <a:prstGeom prst="rect">
            <a:avLst/>
          </a:prstGeom>
        </p:spPr>
      </p:pic>
    </p:spTree>
    <p:extLst>
      <p:ext uri="{BB962C8B-B14F-4D97-AF65-F5344CB8AC3E}">
        <p14:creationId xmlns:p14="http://schemas.microsoft.com/office/powerpoint/2010/main" val="215165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Gentlemen, This is an Ignition Interlock!</a:t>
            </a:r>
          </a:p>
        </p:txBody>
      </p:sp>
      <p:pic>
        <p:nvPicPr>
          <p:cNvPr id="4" name="Picture 6" descr="http://adfs.alabama.gov/Images/Ignition%20Interlock/interlock-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295400"/>
            <a:ext cx="3460407" cy="3962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adfs.alabama.gov/Images/Ignition%20Interlock/2020-Head_500px.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043" y="1295400"/>
            <a:ext cx="3271157" cy="421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093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225" y="1399411"/>
            <a:ext cx="7838975" cy="4977953"/>
          </a:xfrm>
          <a:prstGeom prst="rect">
            <a:avLst/>
          </a:prstGeom>
        </p:spPr>
      </p:pic>
      <p:sp>
        <p:nvSpPr>
          <p:cNvPr id="4" name="Title 3"/>
          <p:cNvSpPr>
            <a:spLocks noGrp="1"/>
          </p:cNvSpPr>
          <p:nvPr>
            <p:ph type="title"/>
          </p:nvPr>
        </p:nvSpPr>
        <p:spPr/>
        <p:txBody>
          <a:bodyPr/>
          <a:lstStyle/>
          <a:p>
            <a:r>
              <a:rPr lang="en-US" dirty="0"/>
              <a:t>Fuel Cell Schematic</a:t>
            </a:r>
          </a:p>
        </p:txBody>
      </p:sp>
    </p:spTree>
    <p:extLst>
      <p:ext uri="{BB962C8B-B14F-4D97-AF65-F5344CB8AC3E}">
        <p14:creationId xmlns:p14="http://schemas.microsoft.com/office/powerpoint/2010/main" val="3737787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74638"/>
            <a:ext cx="8534400" cy="1143000"/>
          </a:xfrm>
        </p:spPr>
        <p:txBody>
          <a:bodyPr>
            <a:normAutofit fontScale="90000"/>
          </a:bodyPr>
          <a:lstStyle/>
          <a:p>
            <a:r>
              <a:rPr lang="en-US" b="1" dirty="0">
                <a:solidFill>
                  <a:srgbClr val="FF0000"/>
                </a:solidFill>
              </a:rPr>
              <a:t>Warning!</a:t>
            </a:r>
            <a:r>
              <a:rPr lang="en-US" dirty="0"/>
              <a:t> Interlock Fuel Cell Detects ‘Alcohol’ But Is </a:t>
            </a:r>
            <a:r>
              <a:rPr lang="en-US" u="sng" dirty="0"/>
              <a:t>Not</a:t>
            </a:r>
            <a:r>
              <a:rPr lang="en-US" dirty="0"/>
              <a:t> ‘Ethanol’ Specific!</a:t>
            </a:r>
          </a:p>
        </p:txBody>
      </p:sp>
      <p:sp>
        <p:nvSpPr>
          <p:cNvPr id="4" name="Content Placeholder 3"/>
          <p:cNvSpPr>
            <a:spLocks noGrp="1"/>
          </p:cNvSpPr>
          <p:nvPr>
            <p:ph idx="1"/>
          </p:nvPr>
        </p:nvSpPr>
        <p:spPr>
          <a:xfrm>
            <a:off x="457200" y="1600200"/>
            <a:ext cx="8382000" cy="4525963"/>
          </a:xfrm>
        </p:spPr>
        <p:txBody>
          <a:bodyPr>
            <a:normAutofit/>
          </a:bodyPr>
          <a:lstStyle/>
          <a:p>
            <a:r>
              <a:rPr lang="en-US" sz="2800" b="1" dirty="0"/>
              <a:t>Alcohol</a:t>
            </a:r>
            <a:r>
              <a:rPr lang="en-US" sz="2800" dirty="0"/>
              <a:t>: An organic compound in which a hydroxyl group (O-H) is bonded to a carbon atom which in turn is bound to other hydrogen and/or carbon atoms.</a:t>
            </a:r>
          </a:p>
          <a:p>
            <a:r>
              <a:rPr lang="en-US" sz="2600" b="1" dirty="0"/>
              <a:t>Common alcohols</a:t>
            </a:r>
            <a:r>
              <a:rPr lang="en-US" sz="2600" dirty="0"/>
              <a:t>:</a:t>
            </a:r>
          </a:p>
          <a:p>
            <a:pPr lvl="1"/>
            <a:r>
              <a:rPr lang="en-US" sz="2600" dirty="0"/>
              <a:t>Methyl alcohol “Methanol” CH</a:t>
            </a:r>
            <a:r>
              <a:rPr lang="en-US" sz="2000" dirty="0"/>
              <a:t>3</a:t>
            </a:r>
            <a:r>
              <a:rPr lang="en-US" sz="2600" dirty="0"/>
              <a:t>OH</a:t>
            </a:r>
          </a:p>
          <a:p>
            <a:pPr lvl="1"/>
            <a:r>
              <a:rPr lang="en-US" sz="2600" dirty="0"/>
              <a:t>Ethyl alcohol “Ethanol” CH</a:t>
            </a:r>
            <a:r>
              <a:rPr lang="en-US" sz="2000" dirty="0"/>
              <a:t>3</a:t>
            </a:r>
            <a:r>
              <a:rPr lang="en-US" sz="2600" dirty="0"/>
              <a:t>CH</a:t>
            </a:r>
            <a:r>
              <a:rPr lang="en-US" sz="2000" dirty="0"/>
              <a:t>2</a:t>
            </a:r>
            <a:r>
              <a:rPr lang="en-US" sz="2600" dirty="0"/>
              <a:t>OH</a:t>
            </a:r>
          </a:p>
          <a:p>
            <a:pPr lvl="1"/>
            <a:r>
              <a:rPr lang="en-US" sz="2600" dirty="0"/>
              <a:t>n-Propyl “1-Propanol” CH</a:t>
            </a:r>
            <a:r>
              <a:rPr lang="en-US" sz="2000" dirty="0"/>
              <a:t>3</a:t>
            </a:r>
            <a:r>
              <a:rPr lang="en-US" sz="2600" dirty="0"/>
              <a:t>CH</a:t>
            </a:r>
            <a:r>
              <a:rPr lang="en-US" sz="2000" dirty="0"/>
              <a:t>2</a:t>
            </a:r>
            <a:r>
              <a:rPr lang="en-US" sz="2600" dirty="0"/>
              <a:t>CH</a:t>
            </a:r>
            <a:r>
              <a:rPr lang="en-US" sz="2000" dirty="0"/>
              <a:t>2</a:t>
            </a:r>
            <a:r>
              <a:rPr lang="en-US" sz="2600" dirty="0"/>
              <a:t>OH</a:t>
            </a:r>
          </a:p>
          <a:p>
            <a:pPr lvl="1"/>
            <a:r>
              <a:rPr lang="en-US" sz="2600" dirty="0"/>
              <a:t>Isopropyl alcohol “2-Propanol” (CH</a:t>
            </a:r>
            <a:r>
              <a:rPr lang="en-US" sz="2000" dirty="0"/>
              <a:t>3</a:t>
            </a:r>
            <a:r>
              <a:rPr lang="en-US" sz="2600" dirty="0"/>
              <a:t>)</a:t>
            </a:r>
            <a:r>
              <a:rPr lang="en-US" sz="2000" dirty="0"/>
              <a:t>2</a:t>
            </a:r>
            <a:r>
              <a:rPr lang="en-US" sz="2600" dirty="0"/>
              <a:t>CHOH</a:t>
            </a:r>
          </a:p>
          <a:p>
            <a:pPr lvl="1"/>
            <a:r>
              <a:rPr lang="en-US" sz="2600" dirty="0"/>
              <a:t>n-Butyl alcohol “1-Butanol” CH</a:t>
            </a:r>
            <a:r>
              <a:rPr lang="en-US" sz="2000" dirty="0"/>
              <a:t>3</a:t>
            </a:r>
            <a:r>
              <a:rPr lang="en-US" sz="2600" dirty="0"/>
              <a:t>(CH</a:t>
            </a:r>
            <a:r>
              <a:rPr lang="en-US" sz="2000" dirty="0"/>
              <a:t>2</a:t>
            </a:r>
            <a:r>
              <a:rPr lang="en-US" sz="2600" dirty="0"/>
              <a:t>)CH</a:t>
            </a:r>
            <a:r>
              <a:rPr lang="en-US" sz="2000" dirty="0"/>
              <a:t>2</a:t>
            </a:r>
            <a:r>
              <a:rPr lang="en-US" sz="2600" dirty="0"/>
              <a:t>OH</a:t>
            </a:r>
          </a:p>
        </p:txBody>
      </p:sp>
    </p:spTree>
    <p:extLst>
      <p:ext uri="{BB962C8B-B14F-4D97-AF65-F5344CB8AC3E}">
        <p14:creationId xmlns:p14="http://schemas.microsoft.com/office/powerpoint/2010/main" val="2783658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82368902"/>
              </p:ext>
            </p:extLst>
          </p:nvPr>
        </p:nvGraphicFramePr>
        <p:xfrm>
          <a:off x="304795" y="1295400"/>
          <a:ext cx="8610604" cy="5372345"/>
        </p:xfrm>
        <a:graphic>
          <a:graphicData uri="http://schemas.openxmlformats.org/drawingml/2006/table">
            <a:tbl>
              <a:tblPr>
                <a:tableStyleId>{5C22544A-7EE6-4342-B048-85BDC9FD1C3A}</a:tableStyleId>
              </a:tblPr>
              <a:tblGrid>
                <a:gridCol w="2175449">
                  <a:extLst>
                    <a:ext uri="{9D8B030D-6E8A-4147-A177-3AD203B41FA5}">
                      <a16:colId xmlns:a16="http://schemas.microsoft.com/office/drawing/2014/main" val="20000"/>
                    </a:ext>
                  </a:extLst>
                </a:gridCol>
                <a:gridCol w="1866163">
                  <a:extLst>
                    <a:ext uri="{9D8B030D-6E8A-4147-A177-3AD203B41FA5}">
                      <a16:colId xmlns:a16="http://schemas.microsoft.com/office/drawing/2014/main" val="20001"/>
                    </a:ext>
                  </a:extLst>
                </a:gridCol>
                <a:gridCol w="2393543">
                  <a:extLst>
                    <a:ext uri="{9D8B030D-6E8A-4147-A177-3AD203B41FA5}">
                      <a16:colId xmlns:a16="http://schemas.microsoft.com/office/drawing/2014/main" val="20002"/>
                    </a:ext>
                  </a:extLst>
                </a:gridCol>
                <a:gridCol w="2175449">
                  <a:extLst>
                    <a:ext uri="{9D8B030D-6E8A-4147-A177-3AD203B41FA5}">
                      <a16:colId xmlns:a16="http://schemas.microsoft.com/office/drawing/2014/main" val="20003"/>
                    </a:ext>
                  </a:extLst>
                </a:gridCol>
              </a:tblGrid>
              <a:tr h="744117">
                <a:tc>
                  <a:txBody>
                    <a:bodyPr/>
                    <a:lstStyle/>
                    <a:p>
                      <a:pPr marL="0" marR="0" algn="ctr">
                        <a:spcBef>
                          <a:spcPts val="0"/>
                        </a:spcBef>
                        <a:spcAft>
                          <a:spcPts val="0"/>
                        </a:spcAft>
                      </a:pPr>
                      <a:r>
                        <a:rPr lang="en-US" sz="2400" b="0" kern="0" dirty="0">
                          <a:effectLst/>
                          <a:latin typeface="+mn-lt"/>
                        </a:rPr>
                        <a:t>Common Name</a:t>
                      </a:r>
                    </a:p>
                  </a:txBody>
                  <a:tcPr marL="68580" marR="68580" marT="0" marB="0"/>
                </a:tc>
                <a:tc>
                  <a:txBody>
                    <a:bodyPr/>
                    <a:lstStyle/>
                    <a:p>
                      <a:pPr marL="0" marR="0" algn="ctr">
                        <a:spcBef>
                          <a:spcPts val="0"/>
                        </a:spcBef>
                        <a:spcAft>
                          <a:spcPts val="0"/>
                        </a:spcAft>
                      </a:pPr>
                      <a:r>
                        <a:rPr lang="en-US" sz="2400" dirty="0">
                          <a:effectLst/>
                          <a:latin typeface="+mn-lt"/>
                          <a:ea typeface="Times New Roman" panose="02020603050405020304" pitchFamily="18" charset="0"/>
                        </a:rPr>
                        <a:t>Physical Description</a:t>
                      </a:r>
                    </a:p>
                  </a:txBody>
                  <a:tcPr marL="68580" marR="68580" marT="0" marB="0"/>
                </a:tc>
                <a:tc>
                  <a:txBody>
                    <a:bodyPr/>
                    <a:lstStyle/>
                    <a:p>
                      <a:pPr marL="0" marR="0" algn="ctr">
                        <a:spcBef>
                          <a:spcPts val="0"/>
                        </a:spcBef>
                        <a:spcAft>
                          <a:spcPts val="0"/>
                        </a:spcAft>
                      </a:pPr>
                      <a:r>
                        <a:rPr lang="en-US" sz="2400" dirty="0">
                          <a:effectLst/>
                          <a:latin typeface="+mn-lt"/>
                        </a:rPr>
                        <a:t>USES</a:t>
                      </a:r>
                      <a:endParaRPr lang="en-US" sz="2400" b="1" dirty="0">
                        <a:effectLst/>
                        <a:latin typeface="+mn-lt"/>
                      </a:endParaRPr>
                    </a:p>
                  </a:txBody>
                  <a:tcPr marL="68580" marR="68580" marT="0" marB="0"/>
                </a:tc>
                <a:tc>
                  <a:txBody>
                    <a:bodyPr/>
                    <a:lstStyle/>
                    <a:p>
                      <a:pPr marL="0" marR="0">
                        <a:spcBef>
                          <a:spcPts val="0"/>
                        </a:spcBef>
                        <a:spcAft>
                          <a:spcPts val="0"/>
                        </a:spcAft>
                      </a:pPr>
                      <a:r>
                        <a:rPr lang="en-US" sz="2400" dirty="0">
                          <a:effectLst/>
                          <a:latin typeface="+mn-lt"/>
                        </a:rPr>
                        <a:t>LETHAL DOSE </a:t>
                      </a:r>
                      <a:endParaRPr lang="en-US" sz="24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567748">
                <a:tc>
                  <a:txBody>
                    <a:bodyPr/>
                    <a:lstStyle/>
                    <a:p>
                      <a:pPr marL="0" marR="0">
                        <a:spcBef>
                          <a:spcPts val="0"/>
                        </a:spcBef>
                        <a:spcAft>
                          <a:spcPts val="0"/>
                        </a:spcAft>
                      </a:pPr>
                      <a:r>
                        <a:rPr lang="en-US" sz="2000" dirty="0">
                          <a:effectLst/>
                        </a:rPr>
                        <a:t>Methanol</a:t>
                      </a:r>
                    </a:p>
                    <a:p>
                      <a:pPr marL="0" marR="0">
                        <a:spcBef>
                          <a:spcPts val="0"/>
                        </a:spcBef>
                        <a:spcAft>
                          <a:spcPts val="0"/>
                        </a:spcAft>
                      </a:pPr>
                      <a:r>
                        <a:rPr lang="en-US" sz="2000" dirty="0">
                          <a:effectLst/>
                        </a:rPr>
                        <a:t>(Wood alcohol)</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rPr>
                        <a:t> </a:t>
                      </a:r>
                    </a:p>
                    <a:p>
                      <a:pPr marL="0" marR="0">
                        <a:spcBef>
                          <a:spcPts val="0"/>
                        </a:spcBef>
                        <a:spcAft>
                          <a:spcPts val="0"/>
                        </a:spcAft>
                      </a:pPr>
                      <a:r>
                        <a:rPr lang="en-US" sz="2000" dirty="0">
                          <a:effectLst/>
                        </a:rPr>
                        <a:t>CH</a:t>
                      </a:r>
                      <a:r>
                        <a:rPr lang="en-US" sz="2000" baseline="-25000" dirty="0">
                          <a:effectLst/>
                        </a:rPr>
                        <a:t>3</a:t>
                      </a:r>
                      <a:r>
                        <a:rPr lang="en-US" sz="2000" dirty="0">
                          <a:effectLst/>
                        </a:rPr>
                        <a:t>OH</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rPr>
                        <a:t>Denaturant, solvent, fuel, paint remover</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rPr>
                        <a:t>Approximately</a:t>
                      </a:r>
                    </a:p>
                    <a:p>
                      <a:pPr marL="0" marR="0">
                        <a:spcBef>
                          <a:spcPts val="0"/>
                        </a:spcBef>
                        <a:spcAft>
                          <a:spcPts val="0"/>
                        </a:spcAft>
                      </a:pPr>
                      <a:r>
                        <a:rPr lang="en-US" sz="2000" dirty="0">
                          <a:effectLst/>
                        </a:rPr>
                        <a:t>0.07 </a:t>
                      </a:r>
                      <a:r>
                        <a:rPr lang="en-US" sz="2000" dirty="0" err="1">
                          <a:effectLst/>
                        </a:rPr>
                        <a:t>gms</a:t>
                      </a:r>
                      <a:r>
                        <a:rPr lang="en-US" sz="2000" dirty="0">
                          <a:effectLst/>
                        </a:rPr>
                        <a:t>/dl</a:t>
                      </a:r>
                    </a:p>
                    <a:p>
                      <a:pPr marL="0" marR="0">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530240">
                <a:tc>
                  <a:txBody>
                    <a:bodyPr/>
                    <a:lstStyle/>
                    <a:p>
                      <a:pPr marL="0" marR="0">
                        <a:spcBef>
                          <a:spcPts val="0"/>
                        </a:spcBef>
                        <a:spcAft>
                          <a:spcPts val="0"/>
                        </a:spcAft>
                      </a:pPr>
                      <a:r>
                        <a:rPr lang="en-US" sz="2000" kern="0">
                          <a:effectLst/>
                        </a:rPr>
                        <a:t>Ethanol</a:t>
                      </a:r>
                    </a:p>
                    <a:p>
                      <a:pPr marL="0" marR="0">
                        <a:spcBef>
                          <a:spcPts val="0"/>
                        </a:spcBef>
                        <a:spcAft>
                          <a:spcPts val="0"/>
                        </a:spcAft>
                      </a:pPr>
                      <a:r>
                        <a:rPr lang="en-US" sz="2000">
                          <a:effectLst/>
                        </a:rPr>
                        <a:t>(Grain alcohol)</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a:effectLst/>
                        </a:rPr>
                        <a:t> </a:t>
                      </a:r>
                    </a:p>
                    <a:p>
                      <a:pPr marL="0" marR="0">
                        <a:spcBef>
                          <a:spcPts val="0"/>
                        </a:spcBef>
                        <a:spcAft>
                          <a:spcPts val="0"/>
                        </a:spcAft>
                      </a:pPr>
                      <a:r>
                        <a:rPr lang="en-US" sz="2000">
                          <a:effectLst/>
                        </a:rPr>
                        <a:t>CH</a:t>
                      </a:r>
                      <a:r>
                        <a:rPr lang="en-US" sz="2000" baseline="-25000">
                          <a:effectLst/>
                        </a:rPr>
                        <a:t>3</a:t>
                      </a:r>
                      <a:r>
                        <a:rPr lang="en-US" sz="2000">
                          <a:effectLst/>
                        </a:rPr>
                        <a:t>CH</a:t>
                      </a:r>
                      <a:r>
                        <a:rPr lang="en-US" sz="2000" baseline="-25000">
                          <a:effectLst/>
                        </a:rPr>
                        <a:t>2</a:t>
                      </a:r>
                      <a:r>
                        <a:rPr lang="en-US" sz="2000">
                          <a:effectLst/>
                        </a:rPr>
                        <a:t>OH</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rPr>
                        <a:t>Beverage, solvent, medicinal vehicle, </a:t>
                      </a:r>
                    </a:p>
                    <a:p>
                      <a:pPr marL="0" marR="0">
                        <a:spcBef>
                          <a:spcPts val="0"/>
                        </a:spcBef>
                        <a:spcAft>
                          <a:spcPts val="0"/>
                        </a:spcAft>
                      </a:pPr>
                      <a:r>
                        <a:rPr lang="en-US" sz="2000" dirty="0">
                          <a:effectLst/>
                        </a:rPr>
                        <a:t>fuel</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rPr>
                        <a:t>Approximately</a:t>
                      </a:r>
                    </a:p>
                    <a:p>
                      <a:pPr marL="0" marR="0">
                        <a:spcBef>
                          <a:spcPts val="0"/>
                        </a:spcBef>
                        <a:spcAft>
                          <a:spcPts val="0"/>
                        </a:spcAft>
                      </a:pPr>
                      <a:r>
                        <a:rPr lang="en-US" sz="2000" dirty="0">
                          <a:effectLst/>
                        </a:rPr>
                        <a:t>0.45 </a:t>
                      </a:r>
                      <a:r>
                        <a:rPr lang="en-US" sz="2000" dirty="0" err="1">
                          <a:effectLst/>
                        </a:rPr>
                        <a:t>gms</a:t>
                      </a:r>
                      <a:r>
                        <a:rPr lang="en-US" sz="2000" dirty="0">
                          <a:effectLst/>
                        </a:rPr>
                        <a:t>/dl</a:t>
                      </a:r>
                    </a:p>
                    <a:p>
                      <a:pPr marL="0" marR="0">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530240">
                <a:tc>
                  <a:txBody>
                    <a:bodyPr/>
                    <a:lstStyle/>
                    <a:p>
                      <a:pPr marL="0" marR="0">
                        <a:spcBef>
                          <a:spcPts val="0"/>
                        </a:spcBef>
                        <a:spcAft>
                          <a:spcPts val="0"/>
                        </a:spcAft>
                      </a:pPr>
                      <a:r>
                        <a:rPr lang="en-US" sz="2000">
                          <a:effectLst/>
                        </a:rPr>
                        <a:t>Isopropanol</a:t>
                      </a:r>
                    </a:p>
                    <a:p>
                      <a:pPr marL="0" marR="0">
                        <a:spcBef>
                          <a:spcPts val="0"/>
                        </a:spcBef>
                        <a:spcAft>
                          <a:spcPts val="0"/>
                        </a:spcAft>
                      </a:pPr>
                      <a:r>
                        <a:rPr lang="en-US" sz="2000">
                          <a:effectLst/>
                        </a:rPr>
                        <a:t>(Rubbing alcohol)</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a:effectLst/>
                        </a:rPr>
                        <a:t> </a:t>
                      </a:r>
                    </a:p>
                    <a:p>
                      <a:pPr marL="0" marR="0">
                        <a:spcBef>
                          <a:spcPts val="0"/>
                        </a:spcBef>
                        <a:spcAft>
                          <a:spcPts val="0"/>
                        </a:spcAft>
                      </a:pPr>
                      <a:r>
                        <a:rPr lang="en-US" sz="2000">
                          <a:effectLst/>
                        </a:rPr>
                        <a:t>CH</a:t>
                      </a:r>
                      <a:r>
                        <a:rPr lang="en-US" sz="2000" baseline="-25000">
                          <a:effectLst/>
                        </a:rPr>
                        <a:t>3</a:t>
                      </a:r>
                      <a:r>
                        <a:rPr lang="en-US" sz="2000">
                          <a:effectLst/>
                        </a:rPr>
                        <a:t>CHOHCH</a:t>
                      </a:r>
                      <a:r>
                        <a:rPr lang="en-US" sz="2000" baseline="-25000">
                          <a:effectLst/>
                        </a:rPr>
                        <a:t>3</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a:effectLst/>
                        </a:rPr>
                        <a:t>Denaturant, solvent, disinfectant</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rPr>
                        <a:t>Approximately</a:t>
                      </a:r>
                    </a:p>
                    <a:p>
                      <a:pPr marL="0" marR="0">
                        <a:spcBef>
                          <a:spcPts val="0"/>
                        </a:spcBef>
                        <a:spcAft>
                          <a:spcPts val="0"/>
                        </a:spcAft>
                      </a:pPr>
                      <a:r>
                        <a:rPr lang="en-US" sz="2000" dirty="0">
                          <a:effectLst/>
                        </a:rPr>
                        <a:t>0.25 </a:t>
                      </a:r>
                      <a:r>
                        <a:rPr lang="en-US" sz="2000" dirty="0" err="1">
                          <a:effectLst/>
                        </a:rPr>
                        <a:t>gms</a:t>
                      </a:r>
                      <a:r>
                        <a:rPr lang="en-US" sz="2000" dirty="0">
                          <a:effectLst/>
                        </a:rPr>
                        <a:t>/dl</a:t>
                      </a:r>
                    </a:p>
                    <a:p>
                      <a:pPr marL="0" marR="0">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
        <p:nvSpPr>
          <p:cNvPr id="6" name="Title 5"/>
          <p:cNvSpPr>
            <a:spLocks noGrp="1"/>
          </p:cNvSpPr>
          <p:nvPr>
            <p:ph type="title"/>
          </p:nvPr>
        </p:nvSpPr>
        <p:spPr/>
        <p:txBody>
          <a:bodyPr>
            <a:normAutofit/>
          </a:bodyPr>
          <a:lstStyle/>
          <a:p>
            <a:r>
              <a:rPr lang="en-US" sz="4000" dirty="0"/>
              <a:t>Some Common Alcohols</a:t>
            </a:r>
          </a:p>
        </p:txBody>
      </p:sp>
    </p:spTree>
    <p:extLst>
      <p:ext uri="{BB962C8B-B14F-4D97-AF65-F5344CB8AC3E}">
        <p14:creationId xmlns:p14="http://schemas.microsoft.com/office/powerpoint/2010/main" val="838581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2" name="Picture 4" descr="200px-Ethanol-3D-vdW">
            <a:hlinkClick r:id="rId2" tooltip="Ethanol-3D-vdW.png"/>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9200"/>
            <a:ext cx="59436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5"/>
          <p:cNvSpPr>
            <a:spLocks noGrp="1" noChangeArrowheads="1"/>
          </p:cNvSpPr>
          <p:nvPr>
            <p:ph type="title"/>
          </p:nvPr>
        </p:nvSpPr>
        <p:spPr/>
        <p:txBody>
          <a:bodyPr/>
          <a:lstStyle/>
          <a:p>
            <a:pPr eaLnBrk="1" hangingPunct="1"/>
            <a:r>
              <a:rPr lang="en-US" altLang="en-US" dirty="0">
                <a:solidFill>
                  <a:srgbClr val="E4220E"/>
                </a:solidFill>
              </a:rPr>
              <a:t>Oxygen    </a:t>
            </a:r>
            <a:r>
              <a:rPr lang="en-US" altLang="en-US" dirty="0">
                <a:solidFill>
                  <a:schemeClr val="tx1"/>
                </a:solidFill>
              </a:rPr>
              <a:t>Carbon    </a:t>
            </a:r>
            <a:r>
              <a:rPr lang="en-US" altLang="en-US" b="1" dirty="0">
                <a:solidFill>
                  <a:schemeClr val="bg1">
                    <a:lumMod val="75000"/>
                  </a:schemeClr>
                </a:solidFill>
              </a:rPr>
              <a:t>Hydrogen</a:t>
            </a:r>
          </a:p>
        </p:txBody>
      </p:sp>
    </p:spTree>
    <p:extLst>
      <p:ext uri="{BB962C8B-B14F-4D97-AF65-F5344CB8AC3E}">
        <p14:creationId xmlns:p14="http://schemas.microsoft.com/office/powerpoint/2010/main" val="1192013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227332"/>
                                        </p:tgtEl>
                                        <p:attrNameLst>
                                          <p:attrName>style.visibility</p:attrName>
                                        </p:attrNameLst>
                                      </p:cBhvr>
                                      <p:to>
                                        <p:strVal val="visible"/>
                                      </p:to>
                                    </p:set>
                                    <p:anim calcmode="lin" valueType="num">
                                      <p:cBhvr>
                                        <p:cTn id="7" dur="1000" fill="hold"/>
                                        <p:tgtEl>
                                          <p:spTgt spid="227332"/>
                                        </p:tgtEl>
                                        <p:attrNameLst>
                                          <p:attrName>ppt_w</p:attrName>
                                        </p:attrNameLst>
                                      </p:cBhvr>
                                      <p:tavLst>
                                        <p:tav tm="0">
                                          <p:val>
                                            <p:strVal val="#ppt_w*0.70"/>
                                          </p:val>
                                        </p:tav>
                                        <p:tav tm="100000">
                                          <p:val>
                                            <p:strVal val="#ppt_w"/>
                                          </p:val>
                                        </p:tav>
                                      </p:tavLst>
                                    </p:anim>
                                    <p:anim calcmode="lin" valueType="num">
                                      <p:cBhvr>
                                        <p:cTn id="8" dur="1000" fill="hold"/>
                                        <p:tgtEl>
                                          <p:spTgt spid="227332"/>
                                        </p:tgtEl>
                                        <p:attrNameLst>
                                          <p:attrName>ppt_h</p:attrName>
                                        </p:attrNameLst>
                                      </p:cBhvr>
                                      <p:tavLst>
                                        <p:tav tm="0">
                                          <p:val>
                                            <p:strVal val="#ppt_h"/>
                                          </p:val>
                                        </p:tav>
                                        <p:tav tm="100000">
                                          <p:val>
                                            <p:strVal val="#ppt_h"/>
                                          </p:val>
                                        </p:tav>
                                      </p:tavLst>
                                    </p:anim>
                                    <p:animEffect transition="in" filter="fade">
                                      <p:cBhvr>
                                        <p:cTn id="9" dur="1000"/>
                                        <p:tgtEl>
                                          <p:spTgt spid="227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….and the Primary Beneficiary of the 2018 Revised DUI Bill?</a:t>
            </a:r>
          </a:p>
        </p:txBody>
      </p:sp>
      <p:sp>
        <p:nvSpPr>
          <p:cNvPr id="3" name="Content Placeholder 2"/>
          <p:cNvSpPr>
            <a:spLocks noGrp="1"/>
          </p:cNvSpPr>
          <p:nvPr>
            <p:ph idx="1"/>
          </p:nvPr>
        </p:nvSpPr>
        <p:spPr>
          <a:xfrm>
            <a:off x="457200" y="1905000"/>
            <a:ext cx="8458200" cy="4419600"/>
          </a:xfrm>
        </p:spPr>
        <p:txBody>
          <a:bodyPr>
            <a:normAutofit/>
          </a:bodyPr>
          <a:lstStyle/>
          <a:p>
            <a:pPr marL="0" indent="0">
              <a:buNone/>
            </a:pPr>
            <a:r>
              <a:rPr lang="en-US" sz="2800" b="1" i="1" dirty="0"/>
              <a:t>The Interlock Industry!</a:t>
            </a:r>
          </a:p>
          <a:p>
            <a:pPr marL="0" indent="0">
              <a:buNone/>
            </a:pPr>
            <a:r>
              <a:rPr lang="en-US" sz="2600" dirty="0">
                <a:latin typeface="Arial" panose="020B0604020202020204" pitchFamily="34" charset="0"/>
                <a:cs typeface="Arial" panose="020B0604020202020204" pitchFamily="34" charset="0"/>
              </a:rPr>
              <a:t>Total arrests: </a:t>
            </a:r>
            <a:r>
              <a:rPr lang="en-US" sz="2600" b="1" dirty="0">
                <a:latin typeface="Arial" panose="020B0604020202020204" pitchFamily="34" charset="0"/>
                <a:cs typeface="Arial" panose="020B0604020202020204" pitchFamily="34" charset="0"/>
              </a:rPr>
              <a:t>10,000</a:t>
            </a:r>
            <a:r>
              <a:rPr lang="en-US" sz="2600" dirty="0">
                <a:latin typeface="Arial" panose="020B0604020202020204" pitchFamily="34" charset="0"/>
                <a:cs typeface="Arial" panose="020B0604020202020204" pitchFamily="34" charset="0"/>
              </a:rPr>
              <a:t> (avg. yr.)</a:t>
            </a:r>
          </a:p>
          <a:p>
            <a:pPr marL="0" indent="0">
              <a:buNone/>
            </a:pPr>
            <a:r>
              <a:rPr lang="en-US" sz="2600" dirty="0">
                <a:latin typeface="Arial" panose="020B0604020202020204" pitchFamily="34" charset="0"/>
                <a:cs typeface="Arial" panose="020B0604020202020204" pitchFamily="34" charset="0"/>
              </a:rPr>
              <a:t>Total new interlocks required: </a:t>
            </a:r>
            <a:r>
              <a:rPr lang="en-US" sz="2600" b="1" dirty="0">
                <a:latin typeface="Arial" panose="020B0604020202020204" pitchFamily="34" charset="0"/>
                <a:cs typeface="Arial" panose="020B0604020202020204" pitchFamily="34" charset="0"/>
              </a:rPr>
              <a:t>9,000 per year</a:t>
            </a:r>
          </a:p>
          <a:p>
            <a:pPr marL="0" indent="0">
              <a:buNone/>
            </a:pPr>
            <a:r>
              <a:rPr lang="en-US" sz="2600" dirty="0">
                <a:latin typeface="Arial" panose="020B0604020202020204" pitchFamily="34" charset="0"/>
                <a:cs typeface="Arial" panose="020B0604020202020204" pitchFamily="34" charset="0"/>
              </a:rPr>
              <a:t>Duration of interlock: </a:t>
            </a:r>
            <a:r>
              <a:rPr lang="en-US" sz="2600" b="1" dirty="0">
                <a:latin typeface="Arial" panose="020B0604020202020204" pitchFamily="34" charset="0"/>
                <a:cs typeface="Arial" panose="020B0604020202020204" pitchFamily="34" charset="0"/>
              </a:rPr>
              <a:t>6 mo. to 2 years                                 </a:t>
            </a:r>
          </a:p>
          <a:p>
            <a:pPr marL="0" indent="0">
              <a:buNone/>
            </a:pPr>
            <a:r>
              <a:rPr lang="en-US" sz="2600" dirty="0">
                <a:latin typeface="Arial" panose="020B0604020202020204" pitchFamily="34" charset="0"/>
                <a:cs typeface="Arial" panose="020B0604020202020204" pitchFamily="34" charset="0"/>
              </a:rPr>
              <a:t>At full implementation - number of interlocks required </a:t>
            </a:r>
            <a:r>
              <a:rPr lang="en-US" sz="2600" u="sng" dirty="0">
                <a:latin typeface="Arial" panose="020B0604020202020204" pitchFamily="34" charset="0"/>
                <a:cs typeface="Arial" panose="020B0604020202020204" pitchFamily="34" charset="0"/>
              </a:rPr>
              <a:t>each</a:t>
            </a:r>
            <a:r>
              <a:rPr lang="en-US" sz="2600" dirty="0">
                <a:latin typeface="Arial" panose="020B0604020202020204" pitchFamily="34" charset="0"/>
                <a:cs typeface="Arial" panose="020B0604020202020204" pitchFamily="34" charset="0"/>
              </a:rPr>
              <a:t> year: </a:t>
            </a:r>
            <a:r>
              <a:rPr lang="en-US" sz="2600" b="1" dirty="0">
                <a:latin typeface="Arial" panose="020B0604020202020204" pitchFamily="34" charset="0"/>
                <a:cs typeface="Arial" panose="020B0604020202020204" pitchFamily="34" charset="0"/>
              </a:rPr>
              <a:t>18,000 units</a:t>
            </a:r>
          </a:p>
          <a:p>
            <a:pPr marL="0" indent="0">
              <a:buNone/>
            </a:pPr>
            <a:r>
              <a:rPr lang="en-US" sz="2600" dirty="0">
                <a:latin typeface="Arial" panose="020B0604020202020204" pitchFamily="34" charset="0"/>
                <a:cs typeface="Arial" panose="020B0604020202020204" pitchFamily="34" charset="0"/>
              </a:rPr>
              <a:t>Estimated yearly retail value: </a:t>
            </a:r>
            <a:r>
              <a:rPr lang="en-US" sz="2600" b="1" dirty="0">
                <a:latin typeface="Arial" panose="020B0604020202020204" pitchFamily="34" charset="0"/>
                <a:cs typeface="Arial" panose="020B0604020202020204" pitchFamily="34" charset="0"/>
              </a:rPr>
              <a:t>$19.8 million </a:t>
            </a:r>
            <a:r>
              <a:rPr lang="en-US" sz="2600" dirty="0">
                <a:latin typeface="Arial" panose="020B0604020202020204" pitchFamily="34" charset="0"/>
                <a:cs typeface="Arial" panose="020B0604020202020204" pitchFamily="34" charset="0"/>
              </a:rPr>
              <a:t>(at an estimated avg. cost per vehicle: </a:t>
            </a:r>
            <a:r>
              <a:rPr lang="en-US" sz="2600" b="1" i="1" dirty="0">
                <a:latin typeface="Arial" panose="020B0604020202020204" pitchFamily="34" charset="0"/>
                <a:cs typeface="Arial" panose="020B0604020202020204" pitchFamily="34" charset="0"/>
              </a:rPr>
              <a:t>$1100 per year</a:t>
            </a:r>
            <a:r>
              <a:rPr lang="en-US" sz="2600" dirty="0">
                <a:latin typeface="Arial" panose="020B0604020202020204" pitchFamily="34" charset="0"/>
                <a:cs typeface="Arial" panose="020B0604020202020204" pitchFamily="34"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846138"/>
            <a:ext cx="2381250" cy="1543050"/>
          </a:xfrm>
          <a:prstGeom prst="rect">
            <a:avLst/>
          </a:prstGeom>
        </p:spPr>
      </p:pic>
    </p:spTree>
    <p:extLst>
      <p:ext uri="{BB962C8B-B14F-4D97-AF65-F5344CB8AC3E}">
        <p14:creationId xmlns:p14="http://schemas.microsoft.com/office/powerpoint/2010/main" val="77227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620000" cy="1295400"/>
          </a:xfrm>
        </p:spPr>
        <p:txBody>
          <a:bodyPr>
            <a:normAutofit fontScale="90000"/>
          </a:bodyPr>
          <a:lstStyle/>
          <a:p>
            <a:br>
              <a:rPr lang="en-US" dirty="0"/>
            </a:br>
            <a:r>
              <a:rPr lang="en-US" dirty="0"/>
              <a:t>Mothers Against Drunk Driving</a:t>
            </a:r>
            <a:br>
              <a:rPr lang="en-US" dirty="0"/>
            </a:br>
            <a:endParaRPr lang="en-US" dirty="0"/>
          </a:p>
        </p:txBody>
      </p:sp>
      <p:sp>
        <p:nvSpPr>
          <p:cNvPr id="3" name="Subtitle 2"/>
          <p:cNvSpPr>
            <a:spLocks noGrp="1"/>
          </p:cNvSpPr>
          <p:nvPr>
            <p:ph idx="1"/>
          </p:nvPr>
        </p:nvSpPr>
        <p:spPr>
          <a:xfrm>
            <a:off x="457200" y="1600200"/>
            <a:ext cx="8382000" cy="4525963"/>
          </a:xfrm>
        </p:spPr>
        <p:txBody>
          <a:bodyPr>
            <a:normAutofit/>
          </a:bodyPr>
          <a:lstStyle/>
          <a:p>
            <a:pPr marL="0" indent="0">
              <a:buNone/>
            </a:pPr>
            <a:r>
              <a:rPr lang="en-US" dirty="0"/>
              <a:t>November 2006 press release, MADD launched its </a:t>
            </a:r>
            <a:r>
              <a:rPr lang="en-US" sz="3300" b="1" i="1" dirty="0"/>
              <a:t>'Campaign to Eliminate Drunk Driving</a:t>
            </a:r>
            <a:r>
              <a:rPr lang="en-US" sz="3300" dirty="0"/>
              <a:t>’</a:t>
            </a:r>
          </a:p>
          <a:p>
            <a:pPr marL="0" indent="0">
              <a:buNone/>
            </a:pPr>
            <a:r>
              <a:rPr lang="en-US" sz="3000" dirty="0"/>
              <a:t>This was labeled as a four-point plan to </a:t>
            </a:r>
            <a:r>
              <a:rPr lang="en-US" sz="3000" u="sng" dirty="0"/>
              <a:t>completely eliminate </a:t>
            </a:r>
            <a:r>
              <a:rPr lang="en-US" sz="3000" dirty="0"/>
              <a:t>drunk driving in the United States using a combination of current technology (ignition interlock devices), new technology in smart cars, law enforcement programs, and grass roots activism.</a:t>
            </a: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MADD Announces National Campaign to Eliminate Drunk Driving MADD Online Press Release; November 20, 2006</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1937" y="527050"/>
            <a:ext cx="957263" cy="842963"/>
          </a:xfrm>
          <a:prstGeom prst="rect">
            <a:avLst/>
          </a:prstGeom>
        </p:spPr>
      </p:pic>
    </p:spTree>
    <p:extLst>
      <p:ext uri="{BB962C8B-B14F-4D97-AF65-F5344CB8AC3E}">
        <p14:creationId xmlns:p14="http://schemas.microsoft.com/office/powerpoint/2010/main" val="1201326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bwMode="auto">
          <a:xfrm>
            <a:off x="1828800" y="1143000"/>
            <a:ext cx="5257800" cy="5562600"/>
          </a:xfrm>
          <a:prstGeom prst="rect">
            <a:avLst/>
          </a:prstGeom>
          <a:noFill/>
          <a:ln>
            <a:noFill/>
          </a:ln>
        </p:spPr>
      </p:pic>
      <p:sp>
        <p:nvSpPr>
          <p:cNvPr id="2" name="Title 1"/>
          <p:cNvSpPr>
            <a:spLocks noGrp="1"/>
          </p:cNvSpPr>
          <p:nvPr>
            <p:ph type="title"/>
          </p:nvPr>
        </p:nvSpPr>
        <p:spPr>
          <a:xfrm>
            <a:off x="457200" y="274638"/>
            <a:ext cx="8229600" cy="868362"/>
          </a:xfrm>
        </p:spPr>
        <p:txBody>
          <a:bodyPr>
            <a:normAutofit/>
          </a:bodyPr>
          <a:lstStyle/>
          <a:p>
            <a:r>
              <a:rPr lang="en-US" sz="4000" dirty="0"/>
              <a:t>MADD’s 2016 Federal Tax Return</a:t>
            </a:r>
          </a:p>
        </p:txBody>
      </p:sp>
    </p:spTree>
    <p:extLst>
      <p:ext uri="{BB962C8B-B14F-4D97-AF65-F5344CB8AC3E}">
        <p14:creationId xmlns:p14="http://schemas.microsoft.com/office/powerpoint/2010/main" val="3870784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986011"/>
          </a:xfrm>
        </p:spPr>
        <p:txBody>
          <a:bodyPr>
            <a:normAutofit fontScale="90000"/>
          </a:bodyPr>
          <a:lstStyle/>
          <a:p>
            <a:pPr algn="ctr"/>
            <a:r>
              <a:rPr lang="en-US" dirty="0">
                <a:solidFill>
                  <a:srgbClr val="FF0000"/>
                </a:solidFill>
              </a:rPr>
              <a:t>MADD and </a:t>
            </a:r>
            <a:r>
              <a:rPr lang="en-US" dirty="0" err="1">
                <a:solidFill>
                  <a:srgbClr val="FF0000"/>
                </a:solidFill>
              </a:rPr>
              <a:t>SmartStart</a:t>
            </a:r>
            <a:r>
              <a:rPr lang="en-US" dirty="0">
                <a:solidFill>
                  <a:srgbClr val="FF0000"/>
                </a:solidFill>
              </a:rPr>
              <a:t> Revenues</a:t>
            </a:r>
          </a:p>
        </p:txBody>
      </p:sp>
      <p:sp>
        <p:nvSpPr>
          <p:cNvPr id="8" name="Text Placeholder 7"/>
          <p:cNvSpPr>
            <a:spLocks noGrp="1"/>
          </p:cNvSpPr>
          <p:nvPr>
            <p:ph type="body" idx="1"/>
          </p:nvPr>
        </p:nvSpPr>
        <p:spPr>
          <a:xfrm>
            <a:off x="457200" y="1260649"/>
            <a:ext cx="4040188" cy="720551"/>
          </a:xfrm>
        </p:spPr>
        <p:txBody>
          <a:bodyPr>
            <a:normAutofit fontScale="62500" lnSpcReduction="20000"/>
          </a:bodyPr>
          <a:lstStyle/>
          <a:p>
            <a:r>
              <a:rPr lang="en-US" sz="2600" dirty="0"/>
              <a:t>MADD Salaries and Revenue During 2016</a:t>
            </a:r>
            <a:r>
              <a:rPr lang="en-US" dirty="0"/>
              <a:t>	</a:t>
            </a:r>
          </a:p>
          <a:p>
            <a:r>
              <a:rPr lang="en-US" sz="2600" dirty="0"/>
              <a:t>As Reported on IRS Form 990 (9/18/2017)</a:t>
            </a:r>
          </a:p>
        </p:txBody>
      </p:sp>
      <p:sp>
        <p:nvSpPr>
          <p:cNvPr id="3" name="Content Placeholder 2"/>
          <p:cNvSpPr>
            <a:spLocks noGrp="1"/>
          </p:cNvSpPr>
          <p:nvPr>
            <p:ph sz="half" idx="2"/>
          </p:nvPr>
        </p:nvSpPr>
        <p:spPr>
          <a:xfrm>
            <a:off x="304800" y="1981200"/>
            <a:ext cx="4267200" cy="4430831"/>
          </a:xfrm>
        </p:spPr>
        <p:txBody>
          <a:bodyPr>
            <a:normAutofit fontScale="70000" lnSpcReduction="20000"/>
          </a:bodyPr>
          <a:lstStyle/>
          <a:p>
            <a:pPr marL="0" indent="0">
              <a:buNone/>
            </a:pPr>
            <a:r>
              <a:rPr lang="en-US" sz="2600" b="1" dirty="0"/>
              <a:t>Debbie Weir</a:t>
            </a:r>
            <a:r>
              <a:rPr lang="en-US" dirty="0"/>
              <a:t>, COO/CEO</a:t>
            </a:r>
          </a:p>
          <a:p>
            <a:pPr marL="0" indent="0">
              <a:buNone/>
            </a:pPr>
            <a:endParaRPr lang="en-US" dirty="0"/>
          </a:p>
          <a:p>
            <a:pPr marL="0" indent="0">
              <a:buNone/>
            </a:pPr>
            <a:endParaRPr lang="en-US" dirty="0"/>
          </a:p>
          <a:p>
            <a:pPr marL="0" indent="0">
              <a:buNone/>
            </a:pPr>
            <a:r>
              <a:rPr lang="en-US" dirty="0"/>
              <a:t>In 2016, Ms. Weir was paid a salary of </a:t>
            </a:r>
            <a:r>
              <a:rPr lang="en-US" dirty="0">
                <a:solidFill>
                  <a:srgbClr val="FF0000"/>
                </a:solidFill>
              </a:rPr>
              <a:t>$251,464.00 </a:t>
            </a:r>
            <a:r>
              <a:rPr lang="en-US" b="1" u="sng" dirty="0"/>
              <a:t>PLUS</a:t>
            </a:r>
            <a:r>
              <a:rPr lang="en-US" dirty="0"/>
              <a:t> </a:t>
            </a:r>
            <a:r>
              <a:rPr lang="en-US" dirty="0">
                <a:solidFill>
                  <a:srgbClr val="FF0000"/>
                </a:solidFill>
              </a:rPr>
              <a:t>$27,349.00 </a:t>
            </a:r>
            <a:r>
              <a:rPr lang="en-US" dirty="0"/>
              <a:t>in other income from MADD .</a:t>
            </a:r>
          </a:p>
          <a:p>
            <a:pPr marL="0" indent="0">
              <a:buNone/>
            </a:pPr>
            <a:endParaRPr lang="en-US" dirty="0"/>
          </a:p>
          <a:p>
            <a:pPr marL="0" indent="0">
              <a:buNone/>
            </a:pPr>
            <a:r>
              <a:rPr lang="en-US" sz="2600" b="1" dirty="0" err="1"/>
              <a:t>Lista</a:t>
            </a:r>
            <a:r>
              <a:rPr lang="en-US" sz="2600" b="1" dirty="0"/>
              <a:t> Hightower</a:t>
            </a:r>
            <a:r>
              <a:rPr lang="en-US" dirty="0"/>
              <a:t>, CFO</a:t>
            </a:r>
          </a:p>
          <a:p>
            <a:pPr marL="0" indent="0">
              <a:buNone/>
            </a:pPr>
            <a:endParaRPr lang="en-US" dirty="0"/>
          </a:p>
          <a:p>
            <a:pPr marL="0" indent="0">
              <a:buNone/>
            </a:pPr>
            <a:r>
              <a:rPr lang="en-US" dirty="0"/>
              <a:t>In 2016, Ms. Hightower was paid a salary of </a:t>
            </a:r>
            <a:r>
              <a:rPr lang="en-US" dirty="0">
                <a:solidFill>
                  <a:srgbClr val="FF0000"/>
                </a:solidFill>
              </a:rPr>
              <a:t>$216,752.00 </a:t>
            </a:r>
            <a:r>
              <a:rPr lang="en-US" b="1" u="sng" dirty="0"/>
              <a:t>PLUS</a:t>
            </a:r>
            <a:r>
              <a:rPr lang="en-US" dirty="0"/>
              <a:t> </a:t>
            </a:r>
            <a:r>
              <a:rPr lang="en-US" dirty="0">
                <a:solidFill>
                  <a:srgbClr val="FF0000"/>
                </a:solidFill>
              </a:rPr>
              <a:t>$17,838.00 </a:t>
            </a:r>
            <a:r>
              <a:rPr lang="en-US" dirty="0"/>
              <a:t>in other income from MADD.</a:t>
            </a:r>
          </a:p>
          <a:p>
            <a:pPr marL="0" indent="0">
              <a:buNone/>
            </a:pPr>
            <a:r>
              <a:rPr lang="en-US" dirty="0"/>
              <a:t>2016 MADD Gross Revenue: </a:t>
            </a:r>
            <a:r>
              <a:rPr lang="en-US" sz="3000" b="1" dirty="0">
                <a:solidFill>
                  <a:srgbClr val="FF0000"/>
                </a:solidFill>
              </a:rPr>
              <a:t>$33,394,806.00</a:t>
            </a:r>
          </a:p>
          <a:p>
            <a:pPr marL="0" indent="0">
              <a:buNone/>
            </a:pPr>
            <a:r>
              <a:rPr lang="en-US" dirty="0"/>
              <a:t>$23,439,000 in “contributions” from private, non-governmental sources.</a:t>
            </a:r>
          </a:p>
          <a:p>
            <a:pPr marL="0" indent="0">
              <a:buNone/>
            </a:pPr>
            <a:r>
              <a:rPr lang="en-US" b="1" i="1" dirty="0">
                <a:solidFill>
                  <a:srgbClr val="FF0000"/>
                </a:solidFill>
              </a:rPr>
              <a:t>$19,211,313 in staff salaries (57% of income)</a:t>
            </a:r>
          </a:p>
        </p:txBody>
      </p:sp>
      <p:sp>
        <p:nvSpPr>
          <p:cNvPr id="9" name="Text Placeholder 8"/>
          <p:cNvSpPr>
            <a:spLocks noGrp="1"/>
          </p:cNvSpPr>
          <p:nvPr>
            <p:ph type="body" sz="quarter" idx="3"/>
          </p:nvPr>
        </p:nvSpPr>
        <p:spPr>
          <a:xfrm>
            <a:off x="4610894" y="1239183"/>
            <a:ext cx="3962400" cy="609599"/>
          </a:xfrm>
        </p:spPr>
        <p:txBody>
          <a:bodyPr/>
          <a:lstStyle/>
          <a:p>
            <a:r>
              <a:rPr lang="en-US" sz="1800" dirty="0" err="1"/>
              <a:t>SmartStart</a:t>
            </a:r>
            <a:r>
              <a:rPr lang="en-US" sz="1800" dirty="0"/>
              <a:t> Revenue</a:t>
            </a:r>
          </a:p>
        </p:txBody>
      </p:sp>
      <p:sp>
        <p:nvSpPr>
          <p:cNvPr id="10" name="Content Placeholder 9"/>
          <p:cNvSpPr>
            <a:spLocks noGrp="1"/>
          </p:cNvSpPr>
          <p:nvPr>
            <p:ph sz="quarter" idx="4"/>
          </p:nvPr>
        </p:nvSpPr>
        <p:spPr>
          <a:xfrm>
            <a:off x="4645025" y="2005809"/>
            <a:ext cx="4041775" cy="4120354"/>
          </a:xfrm>
        </p:spPr>
        <p:txBody>
          <a:bodyPr>
            <a:normAutofit fontScale="70000" lnSpcReduction="20000"/>
          </a:bodyPr>
          <a:lstStyle/>
          <a:p>
            <a:pPr marL="0" indent="0">
              <a:buNone/>
            </a:pPr>
            <a:r>
              <a:rPr lang="en-US" sz="3600" dirty="0" err="1"/>
              <a:t>SmartStart</a:t>
            </a:r>
            <a:r>
              <a:rPr lang="en-US" sz="3600" dirty="0"/>
              <a:t> USA estimated annual revenue:  </a:t>
            </a:r>
            <a:r>
              <a:rPr lang="en-US" sz="3600" dirty="0">
                <a:solidFill>
                  <a:srgbClr val="FF0000"/>
                </a:solidFill>
              </a:rPr>
              <a:t>$6,400,000.00</a:t>
            </a:r>
          </a:p>
          <a:p>
            <a:pPr marL="0" indent="0">
              <a:buNone/>
            </a:pPr>
            <a:r>
              <a:rPr lang="en-US" sz="3600" dirty="0"/>
              <a:t>Note: </a:t>
            </a:r>
            <a:r>
              <a:rPr lang="en-US" sz="3600" dirty="0" err="1"/>
              <a:t>SmartStart</a:t>
            </a:r>
            <a:r>
              <a:rPr lang="en-US" sz="3600" dirty="0"/>
              <a:t> is organized into individual, self-reporting corporations in </a:t>
            </a:r>
            <a:r>
              <a:rPr lang="en-US" sz="3600" i="1" dirty="0"/>
              <a:t>each state </a:t>
            </a:r>
            <a:r>
              <a:rPr lang="en-US" sz="3600" dirty="0"/>
              <a:t>where service locations are provided; i.e., </a:t>
            </a:r>
            <a:r>
              <a:rPr lang="en-US" sz="3600" dirty="0" err="1"/>
              <a:t>SmartStart</a:t>
            </a:r>
            <a:r>
              <a:rPr lang="en-US" sz="3600" dirty="0"/>
              <a:t> Alabama, </a:t>
            </a:r>
            <a:r>
              <a:rPr lang="en-US" sz="3600" dirty="0" err="1"/>
              <a:t>SmartStart</a:t>
            </a:r>
            <a:r>
              <a:rPr lang="en-US" sz="3600" dirty="0"/>
              <a:t> Louisiana, etc. </a:t>
            </a:r>
            <a:endParaRPr lang="en-US" sz="3600" dirty="0">
              <a:solidFill>
                <a:srgbClr val="FF0000"/>
              </a:solidFill>
            </a:endParaRPr>
          </a:p>
          <a:p>
            <a:pPr marL="0" indent="0">
              <a:buNone/>
            </a:pPr>
            <a:endParaRPr lang="en-US" sz="2200" dirty="0">
              <a:solidFill>
                <a:srgbClr val="FF0000"/>
              </a:solidFill>
            </a:endParaRPr>
          </a:p>
          <a:p>
            <a:pPr marL="0" indent="0">
              <a:buNone/>
            </a:pPr>
            <a:endParaRPr lang="en-US" sz="2200" dirty="0">
              <a:solidFill>
                <a:srgbClr val="FF0000"/>
              </a:solidFill>
            </a:endParaRPr>
          </a:p>
          <a:p>
            <a:endParaRPr lang="en-US" dirty="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5253" y="5181600"/>
            <a:ext cx="2381250" cy="1543050"/>
          </a:xfrm>
          <a:prstGeom prst="rect">
            <a:avLst/>
          </a:prstGeom>
        </p:spPr>
      </p:pic>
      <p:pic>
        <p:nvPicPr>
          <p:cNvPr id="15" name="Picture 14"/>
          <p:cNvPicPr>
            <a:picLocks noChangeAspect="1"/>
          </p:cNvPicPr>
          <p:nvPr/>
        </p:nvPicPr>
        <p:blipFill>
          <a:blip r:embed="rId4"/>
          <a:stretch>
            <a:fillRect/>
          </a:stretch>
        </p:blipFill>
        <p:spPr>
          <a:xfrm>
            <a:off x="2743200" y="2005809"/>
            <a:ext cx="727034" cy="774329"/>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8127" y="3429000"/>
            <a:ext cx="714375" cy="714375"/>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787" y="137406"/>
            <a:ext cx="1371428" cy="1371428"/>
          </a:xfrm>
          <a:prstGeom prst="rect">
            <a:avLst/>
          </a:prstGeom>
        </p:spPr>
      </p:pic>
    </p:spTree>
    <p:extLst>
      <p:ext uri="{BB962C8B-B14F-4D97-AF65-F5344CB8AC3E}">
        <p14:creationId xmlns:p14="http://schemas.microsoft.com/office/powerpoint/2010/main" val="478627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344" y="152400"/>
            <a:ext cx="8229600" cy="868362"/>
          </a:xfrm>
        </p:spPr>
        <p:txBody>
          <a:bodyPr/>
          <a:lstStyle/>
          <a:p>
            <a:r>
              <a:rPr lang="en-US" dirty="0"/>
              <a:t>The Interlock Trifecta</a:t>
            </a:r>
          </a:p>
        </p:txBody>
      </p:sp>
      <p:sp>
        <p:nvSpPr>
          <p:cNvPr id="3" name="Content Placeholder 2"/>
          <p:cNvSpPr>
            <a:spLocks noGrp="1"/>
          </p:cNvSpPr>
          <p:nvPr>
            <p:ph idx="1"/>
          </p:nvPr>
        </p:nvSpPr>
        <p:spPr>
          <a:xfrm>
            <a:off x="457200" y="1219200"/>
            <a:ext cx="8229600" cy="4906963"/>
          </a:xfrm>
        </p:spPr>
        <p:txBody>
          <a:bodyPr>
            <a:normAutofit lnSpcReduction="10000"/>
          </a:bodyPr>
          <a:lstStyle/>
          <a:p>
            <a:pPr marL="0" indent="0">
              <a:buNone/>
            </a:pPr>
            <a:r>
              <a:rPr lang="en-US" sz="2600" dirty="0"/>
              <a:t>1. </a:t>
            </a:r>
            <a:r>
              <a:rPr lang="en-US" sz="2600" b="1" dirty="0" err="1"/>
              <a:t>Draeger</a:t>
            </a:r>
            <a:r>
              <a:rPr lang="en-US" sz="2600" b="1" dirty="0"/>
              <a:t> Safety Diagnostics Inc.</a:t>
            </a:r>
            <a:endParaRPr lang="en-US" sz="2600" dirty="0"/>
          </a:p>
          <a:p>
            <a:pPr marL="0" indent="0">
              <a:buNone/>
            </a:pPr>
            <a:r>
              <a:rPr lang="en-US" sz="2600" dirty="0"/>
              <a:t>     4040 W. Royal Lane Suite 136</a:t>
            </a:r>
          </a:p>
          <a:p>
            <a:pPr marL="457200" lvl="1" indent="0">
              <a:buNone/>
            </a:pPr>
            <a:r>
              <a:rPr lang="en-US" sz="2600" dirty="0"/>
              <a:t>Irving, TX 75063</a:t>
            </a:r>
          </a:p>
          <a:p>
            <a:pPr marL="0" indent="0">
              <a:buNone/>
            </a:pPr>
            <a:endParaRPr lang="en-US" sz="2600" dirty="0"/>
          </a:p>
          <a:p>
            <a:pPr marL="0" indent="0">
              <a:buNone/>
            </a:pPr>
            <a:r>
              <a:rPr lang="en-US" sz="2600" dirty="0"/>
              <a:t>2. </a:t>
            </a:r>
            <a:r>
              <a:rPr lang="en-US" sz="2600" b="1" dirty="0"/>
              <a:t>Smart Start Corporate Office</a:t>
            </a:r>
            <a:r>
              <a:rPr lang="en-US" sz="2600" dirty="0"/>
              <a:t> </a:t>
            </a:r>
          </a:p>
          <a:p>
            <a:pPr marL="0" indent="0">
              <a:buNone/>
            </a:pPr>
            <a:r>
              <a:rPr lang="en-US" sz="2600" dirty="0"/>
              <a:t>     500 E. Dallas Rd.</a:t>
            </a:r>
          </a:p>
          <a:p>
            <a:pPr marL="0" indent="0">
              <a:buNone/>
            </a:pPr>
            <a:r>
              <a:rPr lang="en-US" sz="2600" dirty="0"/>
              <a:t>     Grapevine, TX 76051</a:t>
            </a:r>
          </a:p>
          <a:p>
            <a:pPr marL="0" indent="0">
              <a:buNone/>
            </a:pPr>
            <a:endParaRPr lang="en-US" sz="2600" dirty="0"/>
          </a:p>
          <a:p>
            <a:pPr marL="0" indent="0">
              <a:buNone/>
            </a:pPr>
            <a:r>
              <a:rPr lang="en-US" sz="2600" dirty="0"/>
              <a:t>3.  </a:t>
            </a:r>
            <a:r>
              <a:rPr lang="en-US" sz="2600" b="1" dirty="0"/>
              <a:t>MADD National Office</a:t>
            </a:r>
            <a:endParaRPr lang="en-US" sz="2600" dirty="0"/>
          </a:p>
          <a:p>
            <a:pPr marL="0" indent="0">
              <a:buNone/>
            </a:pPr>
            <a:r>
              <a:rPr lang="en-US" sz="2600" dirty="0"/>
              <a:t>     511 E. John Carpenter Freeway Suite 700</a:t>
            </a:r>
          </a:p>
          <a:p>
            <a:pPr marL="0" indent="0">
              <a:buNone/>
            </a:pPr>
            <a:r>
              <a:rPr lang="en-US" sz="2600" dirty="0"/>
              <a:t>      Irving, TX 75062 </a:t>
            </a:r>
          </a:p>
          <a:p>
            <a:endParaRPr lang="en-US" dirty="0"/>
          </a:p>
        </p:txBody>
      </p:sp>
    </p:spTree>
    <p:extLst>
      <p:ext uri="{BB962C8B-B14F-4D97-AF65-F5344CB8AC3E}">
        <p14:creationId xmlns:p14="http://schemas.microsoft.com/office/powerpoint/2010/main" val="3336660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1" y="-9050853"/>
            <a:ext cx="3352799" cy="1855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a:solidFill>
                <a:srgbClr val="000000"/>
              </a:solidFill>
              <a:latin typeface="Arial" pitchFamily="34" charset="0"/>
              <a:cs typeface="Arial" pitchFamily="34" charset="0"/>
            </a:endParaRPr>
          </a:p>
          <a:p>
            <a:pPr lvl="0" fontAlgn="base">
              <a:spcBef>
                <a:spcPct val="0"/>
              </a:spcBef>
              <a:spcAft>
                <a:spcPct val="0"/>
              </a:spcAft>
            </a:pPr>
            <a:br>
              <a:rPr lang="en-US" sz="1400" dirty="0"/>
            </a:br>
            <a:r>
              <a:rPr lang="en-US" sz="2000" b="1" dirty="0" err="1">
                <a:latin typeface="Arial" pitchFamily="34" charset="0"/>
                <a:cs typeface="Arial" pitchFamily="34" charset="0"/>
              </a:rPr>
              <a:t>SmartStart</a:t>
            </a:r>
            <a:endParaRPr kumimoji="0" lang="en-US" sz="2000" b="1"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600" dirty="0">
                <a:solidFill>
                  <a:srgbClr val="000000"/>
                </a:solidFill>
                <a:latin typeface="Arial" pitchFamily="34" charset="0"/>
                <a:cs typeface="Arial" pitchFamily="34" charset="0"/>
              </a:rPr>
              <a:t>500 E. Dallas Road</a:t>
            </a:r>
            <a:br>
              <a:rPr kumimoji="0" lang="en-US" sz="1600" b="0" i="0" u="none" strike="noStrike" cap="none" normalizeH="0" baseline="0" dirty="0">
                <a:ln>
                  <a:noFill/>
                </a:ln>
                <a:solidFill>
                  <a:srgbClr val="000000"/>
                </a:solidFill>
                <a:effectLst/>
                <a:latin typeface="Arial" pitchFamily="34" charset="0"/>
                <a:cs typeface="Arial" pitchFamily="34" charset="0"/>
              </a:rPr>
            </a:br>
            <a:r>
              <a:rPr lang="en-US" sz="1600" dirty="0">
                <a:solidFill>
                  <a:srgbClr val="000000"/>
                </a:solidFill>
                <a:latin typeface="Arial" pitchFamily="34" charset="0"/>
                <a:cs typeface="Arial" pitchFamily="34" charset="0"/>
              </a:rPr>
              <a:t>Grapevine</a:t>
            </a:r>
            <a:r>
              <a:rPr kumimoji="0" lang="en-US" sz="1600" b="0" i="0" u="none" strike="noStrike" cap="none" normalizeH="0" baseline="0" dirty="0">
                <a:ln>
                  <a:noFill/>
                </a:ln>
                <a:solidFill>
                  <a:srgbClr val="000000"/>
                </a:solidFill>
                <a:effectLst/>
                <a:latin typeface="Arial" pitchFamily="34" charset="0"/>
                <a:cs typeface="Arial" pitchFamily="34" charset="0"/>
              </a:rPr>
              <a:t>, TX 76051</a:t>
            </a:r>
            <a:br>
              <a:rPr kumimoji="0" lang="en-US" sz="1600" b="0" i="0" u="none" strike="noStrike" cap="none" normalizeH="0" baseline="0" dirty="0">
                <a:ln>
                  <a:noFill/>
                </a:ln>
                <a:solidFill>
                  <a:srgbClr val="000000"/>
                </a:solidFill>
                <a:effectLst/>
                <a:latin typeface="Arial" pitchFamily="34" charset="0"/>
                <a:cs typeface="Arial" pitchFamily="34" charset="0"/>
              </a:rPr>
            </a:b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Devices: SSI 20/20 and SSI 20/30</a:t>
            </a: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Website: </a:t>
            </a:r>
            <a:r>
              <a:rPr kumimoji="0" lang="en-US" sz="1600" b="0" i="0" u="none" strike="noStrike" cap="none" normalizeH="0" baseline="0" dirty="0">
                <a:ln>
                  <a:noFill/>
                </a:ln>
                <a:solidFill>
                  <a:srgbClr val="000000"/>
                </a:solidFill>
                <a:effectLst/>
                <a:latin typeface="Arial" pitchFamily="34" charset="0"/>
                <a:cs typeface="Arial" pitchFamily="34" charset="0"/>
                <a:hlinkClick r:id="rId2"/>
              </a:rPr>
              <a:t>http://www.smartstartinc.com/ </a:t>
            </a: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Service Contact: 1-800-880-3394 </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pitchFamily="34" charset="0"/>
                <a:cs typeface="Arial" pitchFamily="34" charset="0"/>
              </a:rPr>
              <a:t>  </a:t>
            </a:r>
            <a:r>
              <a:rPr kumimoji="0" lang="en-US" sz="38600" b="0" i="0" u="none" strike="noStrike" cap="none" normalizeH="0" baseline="0" dirty="0">
                <a:ln>
                  <a:noFill/>
                </a:ln>
                <a:solidFill>
                  <a:schemeClr val="tx1"/>
                </a:solidFill>
                <a:effectLst/>
                <a:latin typeface="Arial" pitchFamily="34" charset="0"/>
                <a:cs typeface="Arial" pitchFamily="34"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2050" name="Picture 2" descr="http://adfs.alabama.gov/Images/Ignition%20Interlock/2020-Head_500px.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478564"/>
            <a:ext cx="4762500" cy="613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025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228600" y="-8235253"/>
            <a:ext cx="3886200" cy="1692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Arial" pitchFamily="34" charset="0"/>
                <a:cs typeface="Arial" pitchFamily="34" charset="0"/>
              </a:rPr>
              <a:t>Draeger</a:t>
            </a:r>
            <a:r>
              <a:rPr kumimoji="0" lang="en-US" sz="2000" b="1" i="0" u="none" strike="noStrike" cap="none" normalizeH="0" baseline="0" dirty="0">
                <a:ln>
                  <a:noFill/>
                </a:ln>
                <a:solidFill>
                  <a:srgbClr val="000000"/>
                </a:solidFill>
                <a:effectLst/>
                <a:latin typeface="Arial" pitchFamily="34" charset="0"/>
                <a:cs typeface="Arial" pitchFamily="34" charset="0"/>
              </a:rPr>
              <a:t> Safety Diagnostics</a:t>
            </a: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4040 W. Royal Lane, Ste. 136 </a:t>
            </a: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Irving, TX 75063</a:t>
            </a:r>
            <a:br>
              <a:rPr kumimoji="0" lang="en-US" sz="1600" b="0" i="0" u="none" strike="noStrike" cap="none" normalizeH="0" baseline="0" dirty="0">
                <a:ln>
                  <a:noFill/>
                </a:ln>
                <a:solidFill>
                  <a:srgbClr val="000000"/>
                </a:solidFill>
                <a:effectLst/>
                <a:latin typeface="Arial" pitchFamily="34" charset="0"/>
                <a:cs typeface="Arial" pitchFamily="34" charset="0"/>
              </a:rPr>
            </a:b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Device: </a:t>
            </a:r>
            <a:r>
              <a:rPr kumimoji="0" lang="en-US" sz="1600" b="0" i="0" u="none" strike="noStrike" cap="none" normalizeH="0" baseline="0" dirty="0" err="1">
                <a:ln>
                  <a:noFill/>
                </a:ln>
                <a:solidFill>
                  <a:srgbClr val="000000"/>
                </a:solidFill>
                <a:effectLst/>
                <a:latin typeface="Arial" pitchFamily="34" charset="0"/>
                <a:cs typeface="Arial" pitchFamily="34" charset="0"/>
              </a:rPr>
              <a:t>Draeger</a:t>
            </a:r>
            <a:r>
              <a:rPr kumimoji="0" lang="en-US" sz="1600" b="0" i="0" u="none" strike="noStrike" cap="none" normalizeH="0" baseline="0" dirty="0">
                <a:ln>
                  <a:noFill/>
                </a:ln>
                <a:solidFill>
                  <a:srgbClr val="000000"/>
                </a:solidFill>
                <a:effectLst/>
                <a:latin typeface="Arial" pitchFamily="34" charset="0"/>
                <a:cs typeface="Arial" pitchFamily="34" charset="0"/>
              </a:rPr>
              <a:t> Interlock XT</a:t>
            </a: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Website: </a:t>
            </a:r>
            <a:r>
              <a:rPr kumimoji="0" lang="en-US" sz="1600" b="0" i="0" u="none" strike="noStrike" cap="none" normalizeH="0" baseline="0" dirty="0">
                <a:ln>
                  <a:noFill/>
                </a:ln>
                <a:solidFill>
                  <a:srgbClr val="000000"/>
                </a:solidFill>
                <a:effectLst/>
                <a:latin typeface="Arial" pitchFamily="34" charset="0"/>
                <a:cs typeface="Arial" pitchFamily="34" charset="0"/>
                <a:hlinkClick r:id="rId2"/>
              </a:rPr>
              <a:t>http://www.dsdi4life.com/interlock-xt/ </a:t>
            </a:r>
            <a:br>
              <a:rPr kumimoji="0" lang="en-US" sz="1600" b="0" i="0" u="none" strike="noStrike" cap="none" normalizeH="0" baseline="0" dirty="0">
                <a:ln>
                  <a:noFill/>
                </a:ln>
                <a:solidFill>
                  <a:srgbClr val="000000"/>
                </a:solidFill>
                <a:effectLst/>
                <a:latin typeface="Arial" pitchFamily="34" charset="0"/>
                <a:cs typeface="Arial" pitchFamily="34" charset="0"/>
              </a:rPr>
            </a:br>
            <a:r>
              <a:rPr kumimoji="0" lang="en-US" sz="1600" b="0" i="0" u="none" strike="noStrike" cap="none" normalizeH="0" baseline="0" dirty="0">
                <a:ln>
                  <a:noFill/>
                </a:ln>
                <a:solidFill>
                  <a:srgbClr val="000000"/>
                </a:solidFill>
                <a:effectLst/>
                <a:latin typeface="Arial" pitchFamily="34" charset="0"/>
                <a:cs typeface="Arial" pitchFamily="34" charset="0"/>
              </a:rPr>
              <a:t>Service Contact: 1-866-385-5900 </a:t>
            </a:r>
            <a:br>
              <a:rPr kumimoji="0" lang="en-US" sz="1600" b="0" i="0" u="none" strike="noStrike" cap="none" normalizeH="0" baseline="0" dirty="0">
                <a:ln>
                  <a:noFill/>
                </a:ln>
                <a:solidFill>
                  <a:srgbClr val="000000"/>
                </a:solidFill>
                <a:effectLst/>
                <a:latin typeface="Arial" pitchFamily="34" charset="0"/>
                <a:cs typeface="Arial" pitchFamily="34" charset="0"/>
              </a:rPr>
            </a:br>
            <a:br>
              <a:rPr kumimoji="0" lang="en-US" sz="1600" b="0" i="0" u="none" strike="noStrike" cap="none" normalizeH="0" baseline="0" dirty="0">
                <a:ln>
                  <a:noFill/>
                </a:ln>
                <a:solidFill>
                  <a:srgbClr val="000000"/>
                </a:solidFill>
                <a:effectLst/>
                <a:latin typeface="Arial" pitchFamily="34" charset="0"/>
                <a:cs typeface="Arial" pitchFamily="34" charset="0"/>
              </a:rPr>
            </a:b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pitchFamily="34" charset="0"/>
                <a:cs typeface="Arial" pitchFamily="34" charset="0"/>
              </a:rPr>
              <a:t>  </a:t>
            </a:r>
            <a:r>
              <a:rPr kumimoji="0" lang="en-US" sz="28600" b="0" i="0" u="none" strike="noStrike" cap="none" normalizeH="0" baseline="0" dirty="0">
                <a:ln>
                  <a:noFill/>
                </a:ln>
                <a:solidFill>
                  <a:schemeClr val="tx1"/>
                </a:solidFill>
                <a:effectLst/>
                <a:latin typeface="Arial" pitchFamily="34" charset="0"/>
                <a:cs typeface="Arial" pitchFamily="34"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030" name="Picture 6" descr="http://adfs.alabama.gov/Images/Ignition%20Interlock/interloc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609600"/>
            <a:ext cx="4924425"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662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100" b="1" dirty="0"/>
              <a:t>DUI arrest and conviction rate continues downward: State population increased 20% over the past 30 years, but DUI arrests declined by more than 50% during the same period. </a:t>
            </a:r>
            <a:endParaRPr lang="en-US" sz="2100" dirty="0"/>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2079024582"/>
              </p:ext>
            </p:extLst>
          </p:nvPr>
        </p:nvGraphicFramePr>
        <p:xfrm>
          <a:off x="234935" y="1600200"/>
          <a:ext cx="8756665"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5108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600" dirty="0"/>
              <a:t>DUI Arrests </a:t>
            </a:r>
            <a:r>
              <a:rPr lang="en-US" sz="3600" i="1" dirty="0"/>
              <a:t>Continue to Decline</a:t>
            </a:r>
          </a:p>
        </p:txBody>
      </p:sp>
      <p:sp>
        <p:nvSpPr>
          <p:cNvPr id="5" name="Content Placeholder 4"/>
          <p:cNvSpPr>
            <a:spLocks noGrp="1"/>
          </p:cNvSpPr>
          <p:nvPr>
            <p:ph idx="1"/>
          </p:nvPr>
        </p:nvSpPr>
        <p:spPr>
          <a:xfrm>
            <a:off x="457200" y="1219200"/>
            <a:ext cx="8305800" cy="5257800"/>
          </a:xfrm>
        </p:spPr>
        <p:txBody>
          <a:bodyPr>
            <a:normAutofit fontScale="32500" lnSpcReduction="20000"/>
          </a:bodyPr>
          <a:lstStyle/>
          <a:p>
            <a:pPr fontAlgn="base"/>
            <a:r>
              <a:rPr lang="en-US" sz="7400" b="1" dirty="0"/>
              <a:t>DUI arrests drop to record low: DUI arrest and conviction rate continues downward. State population increased 20% over the past 30 years, but DUI arrests declined by more than 75% during since 1980. </a:t>
            </a:r>
            <a:r>
              <a:rPr lang="en-US" sz="4600" dirty="0"/>
              <a:t>[Source: Alabama Law Enforcement Agency, Public Information Unit, June 2018]</a:t>
            </a:r>
          </a:p>
          <a:p>
            <a:pPr marL="0" indent="0">
              <a:buNone/>
            </a:pPr>
            <a:r>
              <a:rPr lang="en-US" dirty="0"/>
              <a:t> </a:t>
            </a:r>
          </a:p>
          <a:p>
            <a:r>
              <a:rPr lang="en-US" sz="6800" dirty="0"/>
              <a:t>Total reported DUI arrests in </a:t>
            </a:r>
            <a:r>
              <a:rPr lang="en-US" sz="6800" b="1" dirty="0">
                <a:solidFill>
                  <a:srgbClr val="FF0000"/>
                </a:solidFill>
              </a:rPr>
              <a:t>2015</a:t>
            </a:r>
            <a:r>
              <a:rPr lang="en-US" sz="6800" dirty="0"/>
              <a:t> were </a:t>
            </a:r>
            <a:r>
              <a:rPr lang="en-US" sz="6800" b="1" dirty="0"/>
              <a:t>10,488</a:t>
            </a:r>
            <a:r>
              <a:rPr lang="en-US" sz="6800" dirty="0"/>
              <a:t> resulting in 6,943 convictions (66%). </a:t>
            </a:r>
          </a:p>
          <a:p>
            <a:r>
              <a:rPr lang="en-US" sz="6800" dirty="0"/>
              <a:t>Total reported DUI arrests in </a:t>
            </a:r>
            <a:r>
              <a:rPr lang="en-US" sz="6800" b="1" dirty="0">
                <a:solidFill>
                  <a:srgbClr val="FF0000"/>
                </a:solidFill>
              </a:rPr>
              <a:t>2016</a:t>
            </a:r>
            <a:r>
              <a:rPr lang="en-US" sz="6800" dirty="0"/>
              <a:t> were </a:t>
            </a:r>
            <a:r>
              <a:rPr lang="en-US" sz="6800" b="1" dirty="0"/>
              <a:t>8,599</a:t>
            </a:r>
            <a:r>
              <a:rPr lang="en-US" sz="6800" dirty="0"/>
              <a:t> resulting 5,934 convictions (69%)</a:t>
            </a:r>
          </a:p>
          <a:p>
            <a:r>
              <a:rPr lang="en-US" sz="6800" dirty="0"/>
              <a:t>Incomplete total DUI arrests in </a:t>
            </a:r>
            <a:r>
              <a:rPr lang="en-US" sz="6800" b="1" dirty="0">
                <a:solidFill>
                  <a:srgbClr val="FF0000"/>
                </a:solidFill>
              </a:rPr>
              <a:t>2017</a:t>
            </a:r>
            <a:r>
              <a:rPr lang="en-US" sz="6800" dirty="0"/>
              <a:t> were </a:t>
            </a:r>
            <a:r>
              <a:rPr lang="en-US" sz="6800" b="1" dirty="0"/>
              <a:t>5,836</a:t>
            </a:r>
            <a:r>
              <a:rPr lang="en-US" sz="6800" dirty="0"/>
              <a:t> resulting in 4,452 convictions (76%)</a:t>
            </a:r>
          </a:p>
          <a:p>
            <a:r>
              <a:rPr lang="en-US" sz="6800" dirty="0"/>
              <a:t>The sharpest drop in state-wide DUI arrest rate occurred during the past six years when total DUI arrests in 2010 were reported as 20,570 versus the 2016 arrest total of 8,599, </a:t>
            </a:r>
            <a:r>
              <a:rPr lang="en-US" sz="6800" b="1" i="1" dirty="0">
                <a:solidFill>
                  <a:srgbClr val="FF0000"/>
                </a:solidFill>
              </a:rPr>
              <a:t>or 11,971 fewer arrests!</a:t>
            </a:r>
            <a:endParaRPr lang="en-US" sz="6800" dirty="0"/>
          </a:p>
          <a:p>
            <a:r>
              <a:rPr lang="en-US" sz="6800" dirty="0"/>
              <a:t>The 2016 arrest rate is </a:t>
            </a:r>
            <a:r>
              <a:rPr lang="en-US" sz="6800" b="1" i="1" dirty="0"/>
              <a:t>more than a 75% decrease </a:t>
            </a:r>
            <a:r>
              <a:rPr lang="en-US" sz="6800" dirty="0"/>
              <a:t>in total DUI/DWI arrests since 1980.</a:t>
            </a:r>
          </a:p>
          <a:p>
            <a:endParaRPr lang="en-US" dirty="0"/>
          </a:p>
        </p:txBody>
      </p:sp>
    </p:spTree>
    <p:extLst>
      <p:ext uri="{BB962C8B-B14F-4D97-AF65-F5344CB8AC3E}">
        <p14:creationId xmlns:p14="http://schemas.microsoft.com/office/powerpoint/2010/main" val="1769469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Interlock’s Greatest Threat – the Transdermal Steering Wheel!</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5303" y="1905000"/>
            <a:ext cx="6493393" cy="4069802"/>
          </a:xfrm>
        </p:spPr>
      </p:pic>
    </p:spTree>
    <p:extLst>
      <p:ext uri="{BB962C8B-B14F-4D97-AF65-F5344CB8AC3E}">
        <p14:creationId xmlns:p14="http://schemas.microsoft.com/office/powerpoint/2010/main" val="118297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238380"/>
            <a:ext cx="8229600" cy="1143000"/>
          </a:xfrm>
        </p:spPr>
        <p:txBody>
          <a:bodyPr>
            <a:normAutofit/>
          </a:bodyPr>
          <a:lstStyle/>
          <a:p>
            <a:r>
              <a:rPr lang="en-US" sz="4000" dirty="0"/>
              <a:t>The Transdermal Steering Wheel</a:t>
            </a:r>
          </a:p>
        </p:txBody>
      </p:sp>
      <p:sp>
        <p:nvSpPr>
          <p:cNvPr id="3" name="Content Placeholder 2"/>
          <p:cNvSpPr>
            <a:spLocks noGrp="1"/>
          </p:cNvSpPr>
          <p:nvPr>
            <p:ph idx="1"/>
          </p:nvPr>
        </p:nvSpPr>
        <p:spPr>
          <a:xfrm>
            <a:off x="457200" y="1295400"/>
            <a:ext cx="8305800" cy="4876801"/>
          </a:xfrm>
        </p:spPr>
        <p:txBody>
          <a:bodyPr>
            <a:normAutofit/>
          </a:bodyPr>
          <a:lstStyle/>
          <a:p>
            <a:pPr marL="0" indent="0">
              <a:buNone/>
            </a:pPr>
            <a:r>
              <a:rPr lang="en-US" sz="2600" b="1" i="1" dirty="0"/>
              <a:t>Sober Steering Sensors Inc</a:t>
            </a:r>
            <a:r>
              <a:rPr lang="en-US" sz="2600" dirty="0"/>
              <a:t>. founded in Florida in 2008 </a:t>
            </a:r>
          </a:p>
          <a:p>
            <a:pPr marL="0" indent="0">
              <a:buNone/>
            </a:pPr>
            <a:r>
              <a:rPr lang="en-US" sz="2600" dirty="0"/>
              <a:t>How it works:</a:t>
            </a:r>
          </a:p>
          <a:p>
            <a:pPr lvl="1"/>
            <a:r>
              <a:rPr lang="en-US" sz="2200" dirty="0"/>
              <a:t>Driver places key in ignition and turns to “on” position</a:t>
            </a:r>
          </a:p>
          <a:p>
            <a:pPr lvl="1"/>
            <a:r>
              <a:rPr lang="en-US" sz="2200" dirty="0"/>
              <a:t>Places an ungloved hand on the sensor pad for three (3) seconds</a:t>
            </a:r>
          </a:p>
          <a:p>
            <a:pPr lvl="1"/>
            <a:r>
              <a:rPr lang="en-US" sz="2200" dirty="0"/>
              <a:t>If alcohol is detected, vehicle cannot start</a:t>
            </a:r>
          </a:p>
          <a:p>
            <a:pPr lvl="1"/>
            <a:r>
              <a:rPr lang="en-US" sz="2200" dirty="0"/>
              <a:t>911 call sent to police and EMS to alert of potential “drunk driver” [</a:t>
            </a:r>
            <a:r>
              <a:rPr lang="en-US" sz="2200" b="1" i="1" dirty="0"/>
              <a:t>device can be connected to vehicle’s ‘On-Star’ GPS vehicle locator to track vehicle’s movement</a:t>
            </a:r>
            <a:r>
              <a:rPr lang="en-US" sz="2200" dirty="0"/>
              <a:t>]</a:t>
            </a:r>
          </a:p>
          <a:p>
            <a:pPr lvl="1"/>
            <a:r>
              <a:rPr lang="en-US" sz="2200" dirty="0"/>
              <a:t>If no alcohol is detected – vehicle can start</a:t>
            </a:r>
          </a:p>
          <a:p>
            <a:pPr lvl="1"/>
            <a:r>
              <a:rPr lang="en-US" sz="2200" dirty="0"/>
              <a:t>Device requires irregular and random timed “re-tests” during vehicle operation</a:t>
            </a:r>
          </a:p>
        </p:txBody>
      </p:sp>
    </p:spTree>
    <p:extLst>
      <p:ext uri="{BB962C8B-B14F-4D97-AF65-F5344CB8AC3E}">
        <p14:creationId xmlns:p14="http://schemas.microsoft.com/office/powerpoint/2010/main" val="218752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On the Horizon – the </a:t>
            </a:r>
            <a:r>
              <a:rPr lang="en-US" b="1" dirty="0">
                <a:solidFill>
                  <a:srgbClr val="FF0000"/>
                </a:solidFill>
              </a:rPr>
              <a:t>.05% Standard</a:t>
            </a:r>
          </a:p>
        </p:txBody>
      </p:sp>
      <p:sp>
        <p:nvSpPr>
          <p:cNvPr id="3" name="Content Placeholder 2"/>
          <p:cNvSpPr>
            <a:spLocks noGrp="1"/>
          </p:cNvSpPr>
          <p:nvPr>
            <p:ph idx="1"/>
          </p:nvPr>
        </p:nvSpPr>
        <p:spPr>
          <a:xfrm>
            <a:off x="342900" y="1219200"/>
            <a:ext cx="8458200" cy="4830763"/>
          </a:xfrm>
        </p:spPr>
        <p:txBody>
          <a:bodyPr>
            <a:normAutofit/>
          </a:bodyPr>
          <a:lstStyle/>
          <a:p>
            <a:pPr marL="0" indent="0">
              <a:buNone/>
            </a:pPr>
            <a:r>
              <a:rPr lang="en-US" sz="2600" dirty="0">
                <a:latin typeface="Arial" panose="020B0604020202020204" pitchFamily="34" charset="0"/>
                <a:cs typeface="Arial" panose="020B0604020202020204" pitchFamily="34" charset="0"/>
              </a:rPr>
              <a:t>May 2013 – National Transportation Safety Board “recommended” all states adopt a </a:t>
            </a:r>
            <a:r>
              <a:rPr lang="en-US" sz="2600" i="1" dirty="0">
                <a:latin typeface="Arial" panose="020B0604020202020204" pitchFamily="34" charset="0"/>
                <a:cs typeface="Arial" panose="020B0604020202020204" pitchFamily="34" charset="0"/>
              </a:rPr>
              <a:t>per se </a:t>
            </a:r>
            <a:r>
              <a:rPr lang="en-US" sz="2600" dirty="0">
                <a:solidFill>
                  <a:srgbClr val="FF0000"/>
                </a:solidFill>
                <a:latin typeface="Arial" panose="020B0604020202020204" pitchFamily="34" charset="0"/>
                <a:cs typeface="Arial" panose="020B0604020202020204" pitchFamily="34" charset="0"/>
              </a:rPr>
              <a:t>blood alcohol concentration (BAC) </a:t>
            </a:r>
            <a:r>
              <a:rPr lang="en-US" sz="2600" dirty="0">
                <a:latin typeface="Arial" panose="020B0604020202020204" pitchFamily="34" charset="0"/>
                <a:cs typeface="Arial" panose="020B0604020202020204" pitchFamily="34" charset="0"/>
              </a:rPr>
              <a:t>limit of </a:t>
            </a:r>
            <a:r>
              <a:rPr lang="en-US" sz="2600" dirty="0">
                <a:solidFill>
                  <a:srgbClr val="FF0000"/>
                </a:solidFill>
                <a:latin typeface="Arial" panose="020B0604020202020204" pitchFamily="34" charset="0"/>
                <a:cs typeface="Arial" panose="020B0604020202020204" pitchFamily="34" charset="0"/>
              </a:rPr>
              <a:t>.05% for all drivers.</a:t>
            </a:r>
          </a:p>
          <a:p>
            <a:pPr marL="0" indent="0">
              <a:buNone/>
            </a:pPr>
            <a:endParaRPr lang="en-US" sz="2600" dirty="0">
              <a:solidFill>
                <a:srgbClr val="FF0000"/>
              </a:solidFill>
              <a:latin typeface="Arial" panose="020B0604020202020204" pitchFamily="34" charset="0"/>
              <a:cs typeface="Arial" panose="020B0604020202020204" pitchFamily="34" charset="0"/>
            </a:endParaRPr>
          </a:p>
          <a:p>
            <a:pPr marL="0" indent="0">
              <a:buNone/>
            </a:pPr>
            <a:r>
              <a:rPr lang="en-US" sz="2200" dirty="0">
                <a:latin typeface="Arial" panose="020B0604020202020204" pitchFamily="34" charset="0"/>
                <a:cs typeface="Arial" panose="020B0604020202020204" pitchFamily="34" charset="0"/>
              </a:rPr>
              <a:t>"</a:t>
            </a:r>
            <a:r>
              <a:rPr lang="en-US" sz="2200" i="1" dirty="0">
                <a:latin typeface="Arial" panose="020B0604020202020204" pitchFamily="34" charset="0"/>
                <a:cs typeface="Arial" panose="020B0604020202020204" pitchFamily="34" charset="0"/>
              </a:rPr>
              <a:t>Most Americans think that we've solved the problem of impaired driving, but in fact, it's still a national epidemic</a:t>
            </a:r>
            <a:r>
              <a:rPr lang="en-US" sz="2200" dirty="0">
                <a:latin typeface="Arial" panose="020B0604020202020204" pitchFamily="34" charset="0"/>
                <a:cs typeface="Arial" panose="020B0604020202020204" pitchFamily="34" charset="0"/>
              </a:rPr>
              <a:t>," said NTSB Chairman Deborah A.P. </a:t>
            </a:r>
            <a:r>
              <a:rPr lang="en-US" sz="2200" dirty="0" err="1">
                <a:latin typeface="Arial" panose="020B0604020202020204" pitchFamily="34" charset="0"/>
                <a:cs typeface="Arial" panose="020B0604020202020204" pitchFamily="34" charset="0"/>
              </a:rPr>
              <a:t>Hersman</a:t>
            </a:r>
            <a:r>
              <a:rPr lang="en-US" sz="2200" dirty="0">
                <a:latin typeface="Arial" panose="020B0604020202020204" pitchFamily="34" charset="0"/>
                <a:cs typeface="Arial" panose="020B0604020202020204" pitchFamily="34" charset="0"/>
              </a:rPr>
              <a:t> in a statement. "</a:t>
            </a:r>
            <a:r>
              <a:rPr lang="en-US" sz="2200" i="1" dirty="0">
                <a:latin typeface="Arial" panose="020B0604020202020204" pitchFamily="34" charset="0"/>
                <a:cs typeface="Arial" panose="020B0604020202020204" pitchFamily="34" charset="0"/>
              </a:rPr>
              <a:t>On average, every hour one person is killed and 20 more are injured."</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4495800"/>
            <a:ext cx="1569720" cy="1962150"/>
          </a:xfrm>
          <a:prstGeom prst="rect">
            <a:avLst/>
          </a:prstGeom>
        </p:spPr>
      </p:pic>
    </p:spTree>
    <p:extLst>
      <p:ext uri="{BB962C8B-B14F-4D97-AF65-F5344CB8AC3E}">
        <p14:creationId xmlns:p14="http://schemas.microsoft.com/office/powerpoint/2010/main" val="425891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latin typeface="Arial" panose="020B0604020202020204" pitchFamily="34" charset="0"/>
                <a:cs typeface="Arial" panose="020B0604020202020204" pitchFamily="34" charset="0"/>
              </a:rPr>
              <a:t>On the horizon….a ‘National’ DUI/DWI Statute</a:t>
            </a:r>
            <a:endParaRPr lang="en-US" sz="3000" dirty="0"/>
          </a:p>
        </p:txBody>
      </p:sp>
      <p:sp>
        <p:nvSpPr>
          <p:cNvPr id="3" name="Content Placeholder 2"/>
          <p:cNvSpPr>
            <a:spLocks noGrp="1"/>
          </p:cNvSpPr>
          <p:nvPr>
            <p:ph idx="1"/>
          </p:nvPr>
        </p:nvSpPr>
        <p:spPr>
          <a:xfrm>
            <a:off x="457200" y="1295400"/>
            <a:ext cx="8229600" cy="4830763"/>
          </a:xfrm>
        </p:spPr>
        <p:txBody>
          <a:bodyPr>
            <a:normAutofit/>
          </a:bodyPr>
          <a:lstStyle/>
          <a:p>
            <a:pPr marL="0" indent="0">
              <a:buNone/>
            </a:pPr>
            <a:r>
              <a:rPr lang="en-US" sz="2400" i="1" dirty="0">
                <a:latin typeface="Arial" panose="020B0604020202020204" pitchFamily="34" charset="0"/>
                <a:cs typeface="Arial" panose="020B0604020202020204" pitchFamily="34" charset="0"/>
              </a:rPr>
              <a:t>Future</a:t>
            </a:r>
            <a:r>
              <a:rPr lang="en-US" sz="2400" dirty="0">
                <a:latin typeface="Arial" panose="020B0604020202020204" pitchFamily="34" charset="0"/>
                <a:cs typeface="Arial" panose="020B0604020202020204" pitchFamily="34" charset="0"/>
              </a:rPr>
              <a:t> (probable) state DUI statutes:</a:t>
            </a:r>
          </a:p>
          <a:p>
            <a:pPr marL="457200" lvl="1" indent="0">
              <a:buNone/>
            </a:pPr>
            <a:r>
              <a:rPr lang="en-US" sz="2400" dirty="0">
                <a:latin typeface="Arial" panose="020B0604020202020204" pitchFamily="34" charset="0"/>
                <a:cs typeface="Arial" panose="020B0604020202020204" pitchFamily="34" charset="0"/>
              </a:rPr>
              <a:t>Two types of DUI offenses: a </a:t>
            </a:r>
            <a:r>
              <a:rPr lang="en-US" sz="2400" i="1" dirty="0">
                <a:latin typeface="Arial" panose="020B0604020202020204" pitchFamily="34" charset="0"/>
                <a:cs typeface="Arial" panose="020B0604020202020204" pitchFamily="34" charset="0"/>
              </a:rPr>
              <a:t>per se </a:t>
            </a:r>
            <a:r>
              <a:rPr lang="en-US" sz="2400" dirty="0">
                <a:latin typeface="Arial" panose="020B0604020202020204" pitchFamily="34" charset="0"/>
                <a:cs typeface="Arial" panose="020B0604020202020204" pitchFamily="34" charset="0"/>
              </a:rPr>
              <a:t>alcohol violation with </a:t>
            </a:r>
            <a:r>
              <a:rPr lang="en-US" sz="2400" b="1" i="1" dirty="0">
                <a:solidFill>
                  <a:srgbClr val="FF0000"/>
                </a:solidFill>
                <a:latin typeface="Arial" panose="020B0604020202020204" pitchFamily="34" charset="0"/>
                <a:cs typeface="Arial" panose="020B0604020202020204" pitchFamily="34" charset="0"/>
              </a:rPr>
              <a:t>.05% as the statutory limit for alcohol </a:t>
            </a:r>
            <a:r>
              <a:rPr lang="en-US" sz="2400" dirty="0">
                <a:latin typeface="Arial" panose="020B0604020202020204" pitchFamily="34" charset="0"/>
                <a:cs typeface="Arial" panose="020B0604020202020204" pitchFamily="34" charset="0"/>
              </a:rPr>
              <a:t>and a “any substance” offense for all other DUI/DWI offenses.</a:t>
            </a:r>
          </a:p>
          <a:p>
            <a:pPr marL="457200" lvl="1" indent="0">
              <a:buNone/>
            </a:pPr>
            <a:endParaRPr lang="en-US" sz="2400" dirty="0">
              <a:latin typeface="Arial" panose="020B0604020202020204" pitchFamily="34" charset="0"/>
              <a:cs typeface="Arial" panose="020B0604020202020204" pitchFamily="34" charset="0"/>
            </a:endParaRPr>
          </a:p>
          <a:p>
            <a:pPr marL="457200" lvl="1" indent="0">
              <a:buNone/>
            </a:pPr>
            <a:r>
              <a:rPr lang="en-US" sz="2400" dirty="0">
                <a:latin typeface="Arial" panose="020B0604020202020204" pitchFamily="34" charset="0"/>
                <a:cs typeface="Arial" panose="020B0604020202020204" pitchFamily="34" charset="0"/>
              </a:rPr>
              <a:t>Complete revision of the state’s Chemical Test for Intoxication Act amending the current three tier level .00-.05/.06-.07/.08 or greater to a </a:t>
            </a:r>
            <a:r>
              <a:rPr lang="en-US" sz="2400" u="sng" dirty="0">
                <a:latin typeface="Arial" panose="020B0604020202020204" pitchFamily="34" charset="0"/>
                <a:cs typeface="Arial" panose="020B0604020202020204" pitchFamily="34" charset="0"/>
              </a:rPr>
              <a:t>single level</a:t>
            </a:r>
            <a:r>
              <a:rPr lang="en-US" sz="2400" dirty="0">
                <a:latin typeface="Arial" panose="020B0604020202020204" pitchFamily="34" charset="0"/>
                <a:cs typeface="Arial" panose="020B0604020202020204" pitchFamily="34" charset="0"/>
              </a:rPr>
              <a:t> of </a:t>
            </a:r>
            <a:r>
              <a:rPr lang="en-US" sz="2400" b="1" dirty="0">
                <a:solidFill>
                  <a:srgbClr val="FF0000"/>
                </a:solidFill>
                <a:latin typeface="Arial" panose="020B0604020202020204" pitchFamily="34" charset="0"/>
                <a:cs typeface="Arial" panose="020B0604020202020204" pitchFamily="34" charset="0"/>
              </a:rPr>
              <a:t>.05% or greater presumed operating under the influence </a:t>
            </a:r>
            <a:r>
              <a:rPr lang="en-US" sz="2400" dirty="0">
                <a:latin typeface="Arial" panose="020B0604020202020204" pitchFamily="34" charset="0"/>
                <a:cs typeface="Arial" panose="020B0604020202020204" pitchFamily="34" charset="0"/>
              </a:rPr>
              <a:t>and no presumption for less than .05%. </a:t>
            </a:r>
          </a:p>
          <a:p>
            <a:pPr marL="457200" lvl="1"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248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The Most Dangerous Driver on the Road?  </a:t>
            </a:r>
            <a:r>
              <a:rPr lang="en-US" b="1" i="1" dirty="0"/>
              <a:t>The Over 80 driver</a:t>
            </a:r>
            <a:r>
              <a:rPr lang="en-US" dirty="0"/>
              <a: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1" y="1447134"/>
            <a:ext cx="5791200" cy="5106065"/>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4161760"/>
            <a:ext cx="2562225" cy="1781175"/>
          </a:xfrm>
          <a:prstGeom prst="rect">
            <a:avLst/>
          </a:prstGeom>
        </p:spPr>
      </p:pic>
      <p:sp>
        <p:nvSpPr>
          <p:cNvPr id="10" name="AutoShape 4" descr="data:image/jpeg;base64,/9j/4AAQSkZJRgABAQAAAQABAAD/2wCEAAkGBhMSERUUExQWFRUUFRQXGBgYFxQXFxQVGBUXFxgVGBcXHCYeFxokHBYUHy8gIycpLCwsFR4xNTAqNSYsLCkBCQoKDgwOGg8PGikgHSQsKiwpKSkpKSwpLCwsKSkpLCkpLCwsLCwsLSwpLCwpKSkpKSwpKSwsKSksKSksLCwsLP/AABEIALEBHQMBIgACEQEDEQH/xAAbAAACAwEBAQAAAAAAAAAAAAAEBQIDBgABB//EAEAQAAEDAgMFBgQEBAYABwAAAAEAAhEDIQQxQQUSUWFxBhMigZHwMqGxwUJS0eEUYpLxBxUjM3LCJENTc4Oisv/EABoBAAIDAQEAAAAAAAAAAAAAAAECAAMEBQb/xAAnEQACAgEEAQMEAwAAAAAAAAAAAQIRAwQSITFBEyJRBWGBoRRxkf/aAAwDAQACEQMRAD8A+SLpVZK6U5D1zAVHuQulegoEJO+0LqdUtt8Q4HMea8XKELf4gahw8gVI4hum9/T+6pXu8VCFpxQ5/wBJUm4oc/6Sqd481wcSiCi4YtvsFTGNZ15QfuoMadfqoVGkKEoi8yZY2AB681bohy481NtSyAT19SFwrciosp6nNWhqJDqZ3tVbTZJjNVbiJ2fjX0qjXsiWmRIkSlldcBXfJZicK+mYe1zTwcCD6FUzwWk2xt3GY4NFd0tbcDdAHWwlx6qWD7PsEb+87o0xlwVePI2vd39hnV8CHDYJ7/haT8gOpWs2R2HZVaTUqhxyDAYBcRYAZkalx4WCKwrO58YYdxkkywRAEaHeJtKvf2tOJ3bsYd6zpZTLTaCGwQBab6m6tTEZma2F7s7pbukEiOBFiE72R2fquYK28ym1rhulxNyL+FoBm4ROP2U+u81DEvIJ8VjbgBCOqMrhlOmHtDaTYaMwJcXHhMnipYAHtlsyg8d9TYadYkuqPaSQ8kass1o1EXjNfPa1CDPwHiPgP6L6S7Z9V8l1UGTe2fGZKEr7AkRvMv8AyNUcyJGCGMLbVBbQ8ehUqmHa8WWjxPYt5B7tzdfAZ3T0P4VmMVs+pSfG6WOH4Ha82nUIpkoFFN9J28wkEZQY9D9itJsXtoRLKu74rP3mzTqf+5T4/wAwhw4pNSxYdZ1jr+4VeJwE5e/fAor7ANdW7OUq5D8K7u6lyKZdvTzoVD8f/Ew4c1Thtkgv3CILTBL97eEWgzaeXJZbB7TqUDGbTmD8J/Q81uNldrWV2blUl1oDrGtT9f8AeaL5+IcVmz4fVVxdMN12Bs2Ozeh1UWEgBsyc2jeNvLNRxOzGzPdgRaTEk8Y4dE02lsSmD3jao7h48LvG4B/8xybF/D8S8pUg2qCyrTc0GJcTLRxM5nkMlzpYpxlTJ2I34Vu94huNAEN1N9SMiQiRsgPuGuA0zy+6dNxTnPh4ZUZAnd1+IGLzbn9VTU2tTpEjccBaA6QRYdfndOsKu3Ih83FF8x3b/O31Vo2fVt/pkA6kgBH4IVA8w5zCbWgy0i9zbRNqmCp1BJc/eEAmAG7oMOOc5Tc6rXLPToDZmHYKoCBuiSJF9OK9p4CofyDqYummHwrWl1xE2zJAmB59CvHYYOcDBbckO8NxEQRoUr1Dsli7/L6mXgnhJ4TmhQ7O0QtRgjubrhJLA4wd2Qcp/bms7i6O7VcJJkB1+Jz+ZKtxZXJ0yFeDpGpUa2Y3p+Qn7JiNnUw3eLnaRE3Mwc9Epp1N1wIza4FPO8lrSDvE2IIPhvEIZpSVNBPMNsmm4jxOiJN4nOwtOiLobCpb3xPyBiSIHMxb9+ShuS13h3HEkwJh0W3pnhOSqoPBG6DADZbwPETmCVRJzfO4Fhv+Q04EVDJnWQOVs+qkzso95imHOFpJIaBxzTHs/sB9cy4BjB8RAI3otlNl9CwmA3AIiBpFoWjFCb5lIJ8+b/hyN343zplH0VL/APDt4H+6Z/4hfUK1GB+l48lUMTT3Yc0TxWmqCfIsd2RrUxO8055gjzkWSWqSww4QfIg9Cvt5pMe2IvELIdoOyzTMNALsgcp0y93Vb3L7kPntOtvOAy6p5h6TdAAR6nn05pJjtnOpn6jVvI8equwO0J8L/JwzCV1kXDAafZbBvSTlNhPof1UsV2lrOq923dptHeyQJeAwO1dYTHDVQ2RiQXhroGURMPjTry5KnHYM9/VqM3Ye0tgyIc5m6Tl5pIxaXIUC7A2n3lVwxDi9xA3S8lzREznYfsneK2rQa0t3gZEQ2/0skmH7LVS0hr2TI0ItN78rwIRdPs9SaXbxLg05k7oyzgQmcU3djKXFDzsrjC6i3MgCP6SQn5qXkDQLN7KxdJh3GkREACLJ6akDWEwoUxhN7KbQhGVCrGvUsh7WJHiAkajnOY5oDaFGhXHd1B0mxaeIOhTA1soQWKpPd+Ues9VHa6IYXbPZp9Mmxe0TBA8bRnJH4hGqUMruZn4mnX3kvqDMC8wXvBjLO0881nNsdmblzSA48B4XcnD7oqT8gM0WNeJHv9UBUw7mGW2PvI6dERiMG6m+I3XflOR5tKlTxYdZ1irOwDPYfa91Mw4wTAdIBa+NHsOfXMLbbNxeHrABrGNfE7kNMxeWOjxD5hfMcTg59+5VeD2k+iYN2z8+IP4ShKn2D+j7FSZAgCALQBAHL5od1GCSSWzzF46pBsjtfvs3Xukfn1BiIeB5eIea7ae0DvAVACIBbcEQQLg6i2azZvYrqx9yFWHeASREi5gZcYOXHJCYrHd46N6A20ARvc+GaHp1nw4tBA1AJAOs+yimYWSHBr5cCS5xvN5O6NTKxpVfyKUOAayTvFpBgnKZmw1PRTbjWimd25m/4ePK/RSNGo9jWPbUin8EAAX43k6eQUMPsxzd4mLnI6c89VZ6cq6ZCDyxwHiEk5xE8dMhxQO0qcvpkEHeaRzyzPD9kxGFDXTAPHnaAIyA/RDbeoBtNpAI04yP2KfHcJJNMgkc0km3EJzsuiO67zfAzEHjllxSNj4uPfLojKJIEcyfVapQ3rsg6rRuGCXzu+H4oMXM8jojMBgG1Xtp7rgahHAADrqeUJBSq3zWs7OVf9VjoADZvqHRF54qmeJRrnyQ+hYLDtp0twaQB5BFYSqIuYjy8rpXgsSWvBdO64G/BL9qte+v3cFjdTlIOW6dZ4rU3RZGNjHanaIb25TJcRaG3QxpYl43u69SAT5IzZGx2MMgap64kDhFws+9tmuOJUZOlj30TNVhbwm49RZFVcY2uNPK/mmx8UgiRqFitq4MUq/glrXTYXAITRkLkxJciXtDs4Uqu8RIfJjnN/JZvF7KJktEEZjjzb70Wx7R7xoMkSd608I09FmsM0gwSQLfLRZ5XCbcf8MrQswePLbOy+i0OFx29G862juujufPkhNo7LbUbLYDxN9HdR90lwuLdTcQehC1p7kL0fTcNRaGiJKX4t3+4AMyAekIDZO3oaATLOOZZyd/Lz0RdLFuLzvta5pN3MG6RORN4Ij+6G1oJDZOEDJgZrQtPhzSljmzA5/JXOxVoQQQ04oCLzkPsvX4vKJKS4rEzAlemraN79UBbGwxuUfVW0q4J0WepUahPwuMcJRNOlV/I6PIINpeSWP/AOKHIKqvjRaTa/raErZhqusBeP2c92bojgEryxXkhDF0KdVw3xvMPkRbMHNZnbfZ00/E0l7BrHjZ1H4hzWsbs/8AmNuSmMC3Uu9f0Q/kQRD5u2uWZ3addP2Vj2BwWv2v2WY8F1IhjtWn4H9R+E81ja+EfScRBaRm0/VvEK6GRT6ADtLqbpaT095hPdndpSGRvBvItDgDqQDl5JWyoH9UPVwd1Z/RKNcx28GyIMbpkADQSRoM7q1riciMv6hI+HUZR0VHeS4SCZi2r75+/mpMNsuF/wAl/f7psOJY4pJAYQ6QBGRJIE/DeL8P7IZ5PD5/ZXNI5i173d4ufl6KFdonK3PPM/YhXMgFUHP0S7arJpuJMQBEzJ8Qt9fRNavuEJXYIIORVUophRmabZIHvNGoSNx8cDHvyRXeBIgnOfC0GxsKS+lvECXtIaQZI4rPUBvO5J6KLm/6neE7pBm8sjU8Rp5qvLu4oiPrVOkH0oEG0D0SbCVX945u94WnU2nWJ+yTjGud8DiWuY0iM7iSAjcHSYzwloJkWIBgeaGWfBrxQGr9rdwDcl034N6zkgR22dlvNcD1+RyXYqgTNt4EzfKeaEpbNc4xuNHCLknlZUKmaXDgfYjbHdNa4NLt8WAuTxSLaO12P3XNMOBBvbOfJOtubH/8ILkuaYIBiQ7Mcli6uFhuRaJFneLJWJUxJp0W9psfLWNHjcTvExMACABHVJMNhq2lJxnXdy5yVr9msYxnie2T/MBH0jojP4yiM30x1c37lYM+Z73UbMD7M5sjZTKtJz3OIf3jmhtvhHUEWI85WN2+wDEP3cvvEH5hfRnuwzZLMRTZJJILmESc9QQsBt4Na8ltVlXeJMsmBebz15rdhyqfhr8Mj6A8BjC0yP78lptmVA74Sd05tGbf+M6cvRZrB4QOu47oJtF5hbDY+BpMhzSHP/ncWj0Flp27lTECmink2q0ng5zaZb1Dod6Bd4JvWof1hPsLsKrXc01WU9yJndY4lvKZN8lke2uLpPxDqWDw7GtZAJZTBcXDPTwiZ9FT6TXCl+h9jqwzEY5lPOpS8vF5ojA7YpPIAq0wf5wQPWLLPbP7Iudes7d/lbc+ZNgekqW2uz9KjSL2F0ggXIOfkL2lWLFxyJwbeo0sANRoAOTg4bp6GY+a41qf5yOpN1mOxfaUtPcVjvUn2AN908uCt2rUGEr7lWq4sPiYe5YZaTq4EEkZGyzz00XzEhonV2f+qL8wVaKzdHt9QkFDG4Gr/wCaAY4bpnjeUUzYRN6dVj26S36lpI+QQWjXySxo13NvqAvQw6QfMfql9LYj9QyQMw+oJ99EPW2dVpnJnm5v/YBK9H8NkscFpGiD2jslldu7UZPAjNvMH7Iehiq9LNhjSQ6PJ0ER5q6n2haT4gW9Rb1Eqp4MkHwxuDC7c7PPoGTdulQAgdHjQpZ/EFtnBfWBXpvES1wNoJEEdDmsvtPsXLpoOaGmfC6SG/8AEjTktOPL4mSgWm4W8VvDJ4ch5WVlE/Dx8MD82efvWyqZMjKYEZQBFp56qxhtkI8M8STNhw4/oF0istLsoM5X0Z4jbPz/AFUa1Ydbm/5iDn81FxsJaMmkAfiG9rzOX0QteqBJggh0fytzJEccvulYUjq1aOSV4rF8FXXxUpdiKs2VUmORneBdrvfKE4hjWgRl8zqUpwoFw4WPyVrHmL8x6IIAxbVHCEywdX0SBrk22PTc93JHcu2PDHKctsTU7Ge0ReBMDK2oHr9U8xIJhxAk3By/t0RnYzYrK+HcHM3TvvAJ/EAGwRxg7wQ2O2TVpEte6d0mBGhvIOsrNmjxuNeO4ycH4GOFcwNl17Sh8PiHVCX02DcYbNBgvI4u0CkMKH0jx3VRT2biKY8LmxwECBwvM/JUwZpk6PcZ2tHdupOpEOzLZkCx14JBjtoUxT7zcnLwkui/Qg/NXYnB13G8AfikCSNYhJe1OGNNrGsvck2tEW+vyVsXckVzdxa+xR/m9AZYLD+dN5//AE9S/wA6Z+HCYcdKFP7ys06q78w6Qj6eXkt6mcnahsNvO0o0R0pUB/0VNfa+8DLWg8mU/qAgj76cULiHo72DaiDcY0uBdaOVp42yTnAPD3iOqQ0dmVXy5jd4eU24CZK03ZXYTmf6siSI3eF5M87BZpzpM1Y8M3Trg0GAqOBMPLZESchCWf5hRpuFHe3WNIcSZ/1CbkuIyk3vpCt2rtynSYQ5vjvujjzPJY7F1KjHAvBO8N/4TveLO+o89UmO+yzLOlSPpNHF0niQA7m2HD5XWK7a7WFSqKbD4KdjFgamp5wIHqkzMYB4muII4SDPl+6D3iSSbzn14q5vgyJFuHqmZANiL6CTaTotR2vqitgqNT8TDHkRBHqAU9/wu2FvYeuXAOGIG4GmA0tbIkk/zHyhP8P/AIe0KdAMxj3VBmWsJYzpvfE75KtTVMv9GTpo+F7xR2zdt1aLpY4jlNj1Cc9utlYWjXaMLvBjmSWuO9uOmPC43I6zCzJaomVyjTpn07Y3aZuIbHw1Bn+oTjD7Qnwvifk7y48l8dw2Kcxwc0kEFbvY+3G12w6zxE/qFbGVlbQ+xWw6LjLN6k433qLzTPmG+E+YS2tsnGD4MS2sNBXptcfUg/VG0MZ+Em+h4/uiBWTUAzj6eKaf9TBU6oGfdVHN/wDrJHyUG7cpMkPo4ukfygSPUkfRalmIvNp6Iqniwc0rgmSzBU4tYxa2ptn6+5U2uHG/hvo0Xm3vXVVU3mfi4X1HhiLei4VIAvA8J3fzWzPvXVWEJVXgDM6bx4mdPfolOOxIiBOZN+eqnjMbxNgI6XyS9lJ9Q5GOJzSSd8IaJAS4wEdh6O6iKOBDR7upPp++AQUQtkC0EQQCELiMFq295j5GOOSMUg26LRErdFeyNlF58WQzWmo4UNiBEL3Z9GGhGNYuflnzR6/RaNY4J+WaDsx2n7kd3U+Cd5pGbDwPFp+Wa2GPZSxNMOBGUtdwnQ6wV8za1G4LaFSl8LoHA3HpxT486S2y5Qmq+mLI9+PhluM2g/DuLC0m/wAv0R2F7T0XDxmDGqXYzGCsIe24yINwlmF2K1zwS4kDQmJCCir9rMWTDPHH3xHG1+0tFrHFt3bpgDXRYwbQNVxLunktP2l7LkU21qY/2m+JoGdPPeHT6XWUdhfxNzPoVJxcR9Jtkt0fyU43BAeJoEa2FkIzFtDr+I8It5/onFB8iCoU9g07uLnX4QPK4V2PL4Zl1f0+Tluxr8CutiXOMu/sOCHNIvMAfsm1XC0WuALX+bh9la5ob4RAabjn1TZMqXCKdP8AT5T90+F+wDD03UiC0yWpnhtpvYS+kY3viBgweiEe2CqXO3LhZu2dfaox2+BZtNju8LnO3t6TOvmNPJSwO2atKGyHMGbHAOB6TYHmLoPF4neeSMrCdFAPHTpl+y1RPN5q3vb0G7RxFOo7epMLQRcOIz5EadUX2e2N/EVQwndGp4AZxzSwNX07sF2fDaDarh46niHJmnrmlnKlZMcNzNJsvCCmwNYIa2GMGcAZ3PAZniSmn+Yuqnu37m4Ju4SD+yqFANAE2iL8JnPmUHiS3Nx3W5Hi7lHBZ03Zu4o+f/4iPw3haykKddrolo8L6d7xlE5Ec1gXHP39Fte39Q4mo00Wju6TSAAfFJiSQdLCyw7mQYII6rSlwYMjuRAhEYbFFjgWmCIUGmLX49V46CbDM2HDrxUKzaYXarajATY/QhMsHtLeF8xY/qsNvlrRzR+ysS6T5K1SAb2jTLkbTw9ki2b2hYPC4iU6ZjmuEgpxT5pR2gbQ2TaB658f2VjcPXqZMgWkm2Wo1KL2Bg92mHuBkiZEeFuluachupuBBLhaOE8R6+SiTa5DYmwnZoGC9290mG9QmTMC1ogCAPcidEcDzEnIyPR1/O8+llGqBlprmYPUWIOSaqBYqrt+eQ4c/qg3j9+ZTGuzPjog6zI+nmgOgR6J2fTk9EHW9/dG7NfA6qnI6Rs0cFLKrNFh2wIRPNB0KqJNUD6fsFy59ntcbVF3vRVVHxl9l3eDUqYHJJZd2B1cS5RZjyDqEcXn3ZeFqidFbgxnsntY5sCp42ZHjGXn5rM1sFulzQbSdw8Roia+EGYcB5fIheEWg+IcVd6zkqZieljFuUFTf+C9o3uTh81F1UgwjHYcAE+hyj0+6ExFIuEj4h81EhW3yvgEqv3wAdQYPBzdfNdSqSy+bTCoaJaCM2klRZW8R5gHzTpGdy5sJfUslm1qx3DHEA/WPkra2JgHl8lRSpGrh3gCXBzXADM3gj5/JXwj5ZzdXn42R7YswlUAHmb626JzszZJrnRotM6W0jMwu2R2OrVHAvHdt13syOQW3wuyqdJm60WknqVJ5UuhdF9NnlluyKoivZfZKm071Q96Qfh+FpA0PH5LfbM23T8LC3dIECPh4Ryssf3hY7krK9cRvTcX4Hqs7nvfJ2paLDGNRVGs2vtNtIHLiTIgDivnnaPtp3ngo2GrtTyahe3HaQ1GsZeYlxn4jkB91jxi1qhFLk8xnk4ycfgNOJO+N5zgM5aYJPVFYjBSzfa4PAmQRDh+vklbGF+Qlc2uQCPr7srEzIyYaHDVpGhuAeui8p0SHacoMqNOorWOi6ADq75PIWTbBt3GDib+ZSrCU5dyFymYdLZBH2ngfl6pkQrxGJh0COjpEnkT4T5r1mP3bS9mVhMeUAj0hUB+4CHUxB1O8Wg8RwuqhIFg/wD+N2830NwjZDR9/EQIiMj6QNIV1KrJkGJ4cePVZwYogwc0bh8YrLBRqKVKx1mYBJAadCOirqWiZBNjNhGYMjOL58AgMPjrItmLnNGyFTm6eVtSOc3mEHiKRz6+qOe0mYvvRllLRaRloqXwdBETaT15jioGxFi2wrcG87oIV2PwxidIQeEfFjzVGU6GifvHWGxVveavZipz0v5pQHQrqVafRYpJHoseV9Dym6LyZ+is/iZShlU6mb26IqjWVTia45Q8OK5xJUaVdXtrhI0Xqn5KWYEnMlFDBtUf4oLjieCTkdKJAYGMjZUP2aZtARnfqQd7/un3iPFFszG1cMaLptDvSVRV2JVDBUABm8TcArR4/DCpZwkSEW0DdiLfZXeoY3o90n8eDI7L7MOqSari1pyDbkrRbN2KzDg7t5iSc+QRQEGApudb39SpLK5cDYNDixU6uXyWitZVvrKgvQ1askSbNUppE8QZ9+7KkvEQod8gsdjA1pPD5lWQhyZM2VRi2zG7UrF1R06EjyBQYV2IEuJ43VK2NHi5y3SbD8BXaAd4u5BoBJPEk5D53VWLqiYgzeZTPszT+I8w0n+UgghJKjYcRwJHzUEOa8hWd9NlUvJUsFDSid1sanP9FT3haZaSChm1lLeTWAaYfa4ye3zH3H6EIluDpP8AE0i+cR8wYj0SSVwClkHWPwc+JuY04hBUayMoY8nMAdCh8fTAMt1zH3Vrj5AGUKyMp10ko1kbTqoBG9PGQvTiwYsBB0tplPklzaitbURsge9ovwFoMTBy5GLJRiMAWEx8J9Wnn8ke3FWg6/t+itqOBvxEccvmNEGtyotxZHjluE7KkWPqiqTeC8xWDESMrcNVRQrQYdksUotdnfw5VJWuhixmfvRWMKrYJuOSs3oVLR0Y8FgBUmtdKnRrBF0yLJGXxV+QdlIq+nTKIaAphwCRl8YI9Y356+wrTkqi9etchtLLSOeFIGB7+uq8qPHsiyGfiD7KaMWLKaQRveSi6sqDWtzVQqqzaVOZbiKo95pe6tK9xFe8ShqtUBWqJkyZCVXEQkGOxe+YGSnj8fvWbl9UFMLTjhXLOBrdX6nsj0VvpSgXtgpkqcTRlWNHLPdlbT7owRLSQSNbagoKq+XE8ST6lcQvWtVbIRDlIlQK4OQITCsaVWFMFMAmCvVEFSUANWUwB91F1QbwAG846DhxPJeOJmBdxyGg5nkjsJhAwcXHMn3l0Wty8IrSvlgOKwRYA7Ma8j+ihSqpyb+enHy1SnGYPcMt+H6fsqWiwuZUVrXoCnVV7HoECw9XUqxBmf2QYcphygRiKwI5k+ZnMcOaHxeFFyAqmvRFOshJblTLsWWWJ2gfC4vcs64R7KgdcR6oWvh9eN/3CGpy27VknCnyd/T6jdG0MagjJSbjiM0LRxw/FYq50EWVdGpS8xYbS2iFf/FhJX0l46qQptTH9eS7HZxS4Yv3kkzMX6qf8TbNHaH+SNDiyVWaqXjEheHFQnoR5hia/u33Vb8Qlz8WFWcQSVCt5SyviwM0pxWNc/or8fhCPEJI15fsgmhaIJdo4mrzZL2vhHBeAyV44r0Kw55KVN7bKqDopsdI6IkBK1JUEI6oVU+mSCW6Z8UkgUC7q8LVd3U8AvajNLeSqDRSQvWvXj2qCZELwVIFVNlTBUIaPCYfdHEnM/Yfoiff9uBVbHe/eqkXe/14haRCU+/14IXEPt78grnH3y+/RL8TUQZAV8A2VlN6CqvupUK89VXYwza5SBQrHq9rkSF4Ksa9DtKkCoELZU+i6pT1Hn1VNN6u3tQg4qSpluLLLFLdEiKYK4UOBXjnxLh5jgubjAVklFxZ6DDmhlVon4hwKh3h/Kpuqar1jUpb30Dv6KJpngj+5C87pSyemA93zV7KchWupK5lJRskYC9+HU200Y+mvG0/fv3KWw+mTwotGaVbX2b3Z3m/CfkeCc0mQrsXRDqbgeCsxy2sXUadZcbT78GMHPNSHEqLn7p4leBk3N1ss8t0XCvwC4anoF62n5LnGeiJCoorZzZ3+EBDuCIwNYAEcSgwoHxeGg2yQ24mtV0oKrh4M6JJR8ogM3PyUKlLOEQ9ojSSq3E9FUEp3hGV+P7KACuNKev1VlLBEi5j1Timgp69FNn4ei5ctIhB2Q6j6lLsVmev3Xq5BkFT15Qz9Vy5U+RkMGK9i5cnIWsUwvFygSaupLxciBnrPiPRLaevvVerlVl6N2j7YZSRlHRcuWaR3YF5yUtCvFyUuKzmrhkuXIMKI1Ps5es9/JcuQG8lo181c74D0K5cmXY76ZhXfG7qUTRXi5bkeLl2yyqhyvVysFK6mSnT0XLkkgovcrjkuXIonkEp/Ceqp4Lxcs77Ce0kauXJSH//2Q=="/>
          <p:cNvSpPr>
            <a:spLocks noChangeAspect="1" noChangeArrowheads="1"/>
          </p:cNvSpPr>
          <p:nvPr/>
        </p:nvSpPr>
        <p:spPr bwMode="auto">
          <a:xfrm>
            <a:off x="12065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1828800"/>
            <a:ext cx="3476625" cy="1314450"/>
          </a:xfrm>
          <a:prstGeom prst="rect">
            <a:avLst/>
          </a:prstGeom>
        </p:spPr>
      </p:pic>
    </p:spTree>
    <p:extLst>
      <p:ext uri="{BB962C8B-B14F-4D97-AF65-F5344CB8AC3E}">
        <p14:creationId xmlns:p14="http://schemas.microsoft.com/office/powerpoint/2010/main" val="682677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DMT 1.JPG"/>
          <p:cNvPicPr>
            <a:picLocks noChangeAspect="1"/>
          </p:cNvPicPr>
          <p:nvPr/>
        </p:nvPicPr>
        <p:blipFill>
          <a:blip r:embed="rId3" cstate="print"/>
          <a:srcRect/>
          <a:stretch>
            <a:fillRect/>
          </a:stretch>
        </p:blipFill>
        <p:spPr bwMode="auto">
          <a:xfrm>
            <a:off x="5029200" y="1295247"/>
            <a:ext cx="3276600" cy="4840852"/>
          </a:xfrm>
          <a:prstGeom prst="rect">
            <a:avLst/>
          </a:prstGeom>
          <a:noFill/>
          <a:ln w="9525">
            <a:noFill/>
            <a:miter lim="800000"/>
            <a:headEnd/>
            <a:tailEnd/>
          </a:ln>
        </p:spPr>
      </p:pic>
      <p:pic>
        <p:nvPicPr>
          <p:cNvPr id="3" name="Picture 2"/>
          <p:cNvPicPr>
            <a:picLocks noChangeAspect="1" noChangeArrowheads="1"/>
          </p:cNvPicPr>
          <p:nvPr/>
        </p:nvPicPr>
        <p:blipFill>
          <a:blip r:embed="rId4" cstate="print"/>
          <a:srcRect/>
          <a:stretch>
            <a:fillRect/>
          </a:stretch>
        </p:blipFill>
        <p:spPr bwMode="auto">
          <a:xfrm>
            <a:off x="457200" y="1610136"/>
            <a:ext cx="4038600" cy="4525963"/>
          </a:xfrm>
          <a:prstGeom prst="rect">
            <a:avLst/>
          </a:prstGeom>
          <a:noFill/>
          <a:ln w="9525">
            <a:noFill/>
            <a:miter lim="800000"/>
            <a:headEnd/>
            <a:tailEnd/>
          </a:ln>
          <a:effectLst/>
        </p:spPr>
      </p:pic>
      <p:sp>
        <p:nvSpPr>
          <p:cNvPr id="8" name="Title 7"/>
          <p:cNvSpPr>
            <a:spLocks noGrp="1"/>
          </p:cNvSpPr>
          <p:nvPr>
            <p:ph type="title"/>
          </p:nvPr>
        </p:nvSpPr>
        <p:spPr>
          <a:xfrm>
            <a:off x="457200" y="274638"/>
            <a:ext cx="8229600" cy="904983"/>
          </a:xfrm>
        </p:spPr>
        <p:txBody>
          <a:bodyPr/>
          <a:lstStyle/>
          <a:p>
            <a:r>
              <a:rPr lang="en-US" dirty="0"/>
              <a:t>New Instrumentation</a:t>
            </a:r>
          </a:p>
        </p:txBody>
      </p:sp>
      <p:sp>
        <p:nvSpPr>
          <p:cNvPr id="9" name="Content Placeholder 8"/>
          <p:cNvSpPr>
            <a:spLocks noGrp="1"/>
          </p:cNvSpPr>
          <p:nvPr>
            <p:ph sz="half" idx="1"/>
          </p:nvPr>
        </p:nvSpPr>
        <p:spPr/>
        <p:txBody>
          <a:bodyPr/>
          <a:lstStyle/>
          <a:p>
            <a:endParaRPr lang="en-US" dirty="0"/>
          </a:p>
        </p:txBody>
      </p:sp>
      <p:sp>
        <p:nvSpPr>
          <p:cNvPr id="10" name="Content Placeholder 9"/>
          <p:cNvSpPr>
            <a:spLocks noGrp="1"/>
          </p:cNvSpPr>
          <p:nvPr>
            <p:ph sz="half" idx="2"/>
          </p:nvPr>
        </p:nvSpPr>
        <p:spPr/>
        <p:txBody>
          <a:bodyPr/>
          <a:lstStyle/>
          <a:p>
            <a:endParaRPr lang="en-US" dirty="0"/>
          </a:p>
        </p:txBody>
      </p:sp>
    </p:spTree>
    <p:extLst>
      <p:ext uri="{BB962C8B-B14F-4D97-AF65-F5344CB8AC3E}">
        <p14:creationId xmlns:p14="http://schemas.microsoft.com/office/powerpoint/2010/main" val="258064678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66682" y="1676400"/>
            <a:ext cx="3560748" cy="3810000"/>
          </a:xfrm>
          <a:prstGeom prst="rect">
            <a:avLst/>
          </a:prstGeom>
          <a:noFill/>
          <a:ln w="9525">
            <a:noFill/>
            <a:miter lim="800000"/>
            <a:headEnd/>
            <a:tailEnd/>
          </a:ln>
          <a:effectLst/>
        </p:spPr>
      </p:pic>
      <p:sp>
        <p:nvSpPr>
          <p:cNvPr id="2" name="Title 1"/>
          <p:cNvSpPr>
            <a:spLocks noGrp="1"/>
          </p:cNvSpPr>
          <p:nvPr>
            <p:ph type="title"/>
          </p:nvPr>
        </p:nvSpPr>
        <p:spPr>
          <a:xfrm>
            <a:off x="449826" y="152400"/>
            <a:ext cx="3008313" cy="1162050"/>
          </a:xfrm>
        </p:spPr>
        <p:txBody>
          <a:bodyPr>
            <a:normAutofit/>
          </a:bodyPr>
          <a:lstStyle/>
          <a:p>
            <a:r>
              <a:rPr lang="en-US" sz="2800" dirty="0" err="1"/>
              <a:t>Draeger</a:t>
            </a:r>
            <a:r>
              <a:rPr lang="en-US" sz="2800" dirty="0"/>
              <a:t> 9510</a:t>
            </a:r>
          </a:p>
        </p:txBody>
      </p:sp>
      <p:sp>
        <p:nvSpPr>
          <p:cNvPr id="4" name="Content Placeholder 3"/>
          <p:cNvSpPr>
            <a:spLocks noGrp="1"/>
          </p:cNvSpPr>
          <p:nvPr>
            <p:ph idx="1"/>
          </p:nvPr>
        </p:nvSpPr>
        <p:spPr>
          <a:xfrm>
            <a:off x="3886200" y="273050"/>
            <a:ext cx="5029200" cy="5853113"/>
          </a:xfrm>
        </p:spPr>
        <p:txBody>
          <a:bodyPr>
            <a:normAutofit fontScale="92500"/>
          </a:bodyPr>
          <a:lstStyle/>
          <a:p>
            <a:r>
              <a:rPr lang="en-US" dirty="0"/>
              <a:t>Successor instrument to the current 7110</a:t>
            </a:r>
          </a:p>
          <a:p>
            <a:r>
              <a:rPr lang="en-US" altLang="en-US" dirty="0"/>
              <a:t>IR 9.5 µ and Electrochemical Fuel Cell (Quantifies both)</a:t>
            </a:r>
          </a:p>
          <a:p>
            <a:r>
              <a:rPr lang="en-US" altLang="en-US" dirty="0"/>
              <a:t>Breath Temperature correction to 34°C</a:t>
            </a:r>
          </a:p>
          <a:p>
            <a:r>
              <a:rPr lang="en-US" altLang="en-US" dirty="0"/>
              <a:t> 0.020 / 0.080 </a:t>
            </a:r>
            <a:r>
              <a:rPr lang="en-US" altLang="en-US" u="sng" dirty="0"/>
              <a:t>and</a:t>
            </a:r>
            <a:r>
              <a:rPr lang="en-US" altLang="en-US" dirty="0"/>
              <a:t> 0.15/210L calibration checks  (Dry Gas)</a:t>
            </a:r>
          </a:p>
          <a:p>
            <a:r>
              <a:rPr lang="en-US" altLang="en-US" dirty="0"/>
              <a:t>Continuous diagnostics</a:t>
            </a:r>
          </a:p>
          <a:p>
            <a:r>
              <a:rPr lang="en-US" dirty="0"/>
              <a:t>Capable of printing breath curves at the time of the test</a:t>
            </a:r>
          </a:p>
          <a:p>
            <a:endParaRPr lang="en-US" altLang="en-US" dirty="0"/>
          </a:p>
          <a:p>
            <a:endParaRPr lang="en-US" dirty="0"/>
          </a:p>
        </p:txBody>
      </p:sp>
      <p:sp>
        <p:nvSpPr>
          <p:cNvPr id="5" name="Text Placeholder 4"/>
          <p:cNvSpPr>
            <a:spLocks noGrp="1"/>
          </p:cNvSpPr>
          <p:nvPr>
            <p:ph type="body" sz="half" idx="2"/>
          </p:nvPr>
        </p:nvSpPr>
        <p:spPr>
          <a:xfrm>
            <a:off x="228600" y="1435100"/>
            <a:ext cx="3236913" cy="4691063"/>
          </a:xfrm>
        </p:spPr>
        <p:txBody>
          <a:bodyPr/>
          <a:lstStyle/>
          <a:p>
            <a:endParaRPr lang="en-US" dirty="0"/>
          </a:p>
        </p:txBody>
      </p:sp>
    </p:spTree>
    <p:extLst>
      <p:ext uri="{BB962C8B-B14F-4D97-AF65-F5344CB8AC3E}">
        <p14:creationId xmlns:p14="http://schemas.microsoft.com/office/powerpoint/2010/main" val="3089399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3008313" cy="914400"/>
          </a:xfrm>
        </p:spPr>
        <p:txBody>
          <a:bodyPr>
            <a:normAutofit/>
          </a:bodyPr>
          <a:lstStyle/>
          <a:p>
            <a:r>
              <a:rPr lang="en-US" sz="2800" dirty="0" err="1"/>
              <a:t>Intoximeter</a:t>
            </a:r>
            <a:r>
              <a:rPr lang="en-US" sz="2800" dirty="0"/>
              <a:t> DMT-F</a:t>
            </a:r>
          </a:p>
        </p:txBody>
      </p:sp>
      <p:sp>
        <p:nvSpPr>
          <p:cNvPr id="3" name="Content Placeholder 2"/>
          <p:cNvSpPr>
            <a:spLocks noGrp="1"/>
          </p:cNvSpPr>
          <p:nvPr>
            <p:ph idx="1"/>
          </p:nvPr>
        </p:nvSpPr>
        <p:spPr>
          <a:xfrm>
            <a:off x="3962400" y="273050"/>
            <a:ext cx="4724400" cy="6280150"/>
          </a:xfrm>
        </p:spPr>
        <p:txBody>
          <a:bodyPr>
            <a:normAutofit/>
          </a:bodyPr>
          <a:lstStyle/>
          <a:p>
            <a:pPr>
              <a:defRPr/>
            </a:pPr>
            <a:r>
              <a:rPr lang="en-US" sz="3000" dirty="0"/>
              <a:t>Dry gas capable</a:t>
            </a:r>
          </a:p>
          <a:p>
            <a:pPr lvl="1">
              <a:defRPr/>
            </a:pPr>
            <a:r>
              <a:rPr lang="en-US" sz="2400" dirty="0"/>
              <a:t>Two connections for dry gases</a:t>
            </a:r>
          </a:p>
          <a:p>
            <a:pPr lvl="1">
              <a:defRPr/>
            </a:pPr>
            <a:r>
              <a:rPr lang="en-US" sz="2400" dirty="0"/>
              <a:t>Pressure monitored using pressure transducer directly connected to the gas cylinder</a:t>
            </a:r>
          </a:p>
          <a:p>
            <a:pPr>
              <a:defRPr/>
            </a:pPr>
            <a:r>
              <a:rPr lang="en-US" dirty="0"/>
              <a:t>IR @ 3.445µ, 3.373µ , and 3.501µ [Three filters]</a:t>
            </a:r>
          </a:p>
          <a:p>
            <a:pPr marL="342900" lvl="1" indent="-342900">
              <a:buClr>
                <a:schemeClr val="hlink"/>
              </a:buClr>
              <a:buSzPct val="80000"/>
              <a:buFont typeface="Wingdings" pitchFamily="2" charset="2"/>
              <a:buChar char="Ø"/>
              <a:defRPr/>
            </a:pPr>
            <a:r>
              <a:rPr lang="en-US" sz="3000" dirty="0"/>
              <a:t>Electrochemical Cell</a:t>
            </a:r>
          </a:p>
          <a:p>
            <a:pPr marL="742950" lvl="2" indent="-342900">
              <a:buClr>
                <a:schemeClr val="hlink"/>
              </a:buClr>
              <a:buSzPct val="80000"/>
              <a:buFont typeface="Wingdings" pitchFamily="2" charset="2"/>
              <a:buChar char="Ø"/>
              <a:defRPr/>
            </a:pPr>
            <a:r>
              <a:rPr lang="en-US" dirty="0"/>
              <a:t>Result from fuel cell compared to the IR results and must agree within 0.008 g/210L up to 0.100 g/210L and 8% at higher alcohol concentrations</a:t>
            </a:r>
          </a:p>
          <a:p>
            <a:endParaRPr lang="en-US" dirty="0"/>
          </a:p>
        </p:txBody>
      </p:sp>
      <p:sp>
        <p:nvSpPr>
          <p:cNvPr id="4" name="Text Placeholder 3"/>
          <p:cNvSpPr>
            <a:spLocks noGrp="1"/>
          </p:cNvSpPr>
          <p:nvPr>
            <p:ph type="body" sz="half" idx="2"/>
          </p:nvPr>
        </p:nvSpPr>
        <p:spPr/>
        <p:txBody>
          <a:bodyPr/>
          <a:lstStyle/>
          <a:p>
            <a:endParaRPr lang="en-US" dirty="0"/>
          </a:p>
        </p:txBody>
      </p:sp>
      <p:pic>
        <p:nvPicPr>
          <p:cNvPr id="5" name="Picture 4" descr="DMT 1.JPG"/>
          <p:cNvPicPr>
            <a:picLocks noChangeAspect="1"/>
          </p:cNvPicPr>
          <p:nvPr/>
        </p:nvPicPr>
        <p:blipFill>
          <a:blip r:embed="rId2" cstate="print"/>
          <a:srcRect/>
          <a:stretch>
            <a:fillRect/>
          </a:stretch>
        </p:blipFill>
        <p:spPr bwMode="auto">
          <a:xfrm>
            <a:off x="130370" y="1143000"/>
            <a:ext cx="3661971" cy="5410200"/>
          </a:xfrm>
          <a:prstGeom prst="rect">
            <a:avLst/>
          </a:prstGeom>
          <a:noFill/>
          <a:ln w="9525">
            <a:noFill/>
            <a:miter lim="800000"/>
            <a:headEnd/>
            <a:tailEnd/>
          </a:ln>
        </p:spPr>
      </p:pic>
    </p:spTree>
    <p:extLst>
      <p:ext uri="{BB962C8B-B14F-4D97-AF65-F5344CB8AC3E}">
        <p14:creationId xmlns:p14="http://schemas.microsoft.com/office/powerpoint/2010/main" val="2386751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1020762"/>
          </a:xfrm>
        </p:spPr>
        <p:txBody>
          <a:bodyPr>
            <a:normAutofit fontScale="90000"/>
          </a:bodyPr>
          <a:lstStyle/>
          <a:p>
            <a:r>
              <a:rPr lang="en-US" dirty="0" err="1"/>
              <a:t>Draeger</a:t>
            </a:r>
            <a:r>
              <a:rPr lang="en-US" dirty="0"/>
              <a:t> 9510 </a:t>
            </a:r>
            <a:r>
              <a:rPr lang="en-US" i="1" dirty="0"/>
              <a:t>vs</a:t>
            </a:r>
            <a:r>
              <a:rPr lang="en-US" dirty="0"/>
              <a:t> </a:t>
            </a:r>
            <a:r>
              <a:rPr lang="en-US" dirty="0" err="1"/>
              <a:t>Intoximeter</a:t>
            </a:r>
            <a:r>
              <a:rPr lang="en-US" dirty="0"/>
              <a:t> DMT-F</a:t>
            </a:r>
          </a:p>
        </p:txBody>
      </p:sp>
      <p:sp>
        <p:nvSpPr>
          <p:cNvPr id="7" name="Content Placeholder 6"/>
          <p:cNvSpPr>
            <a:spLocks noGrp="1"/>
          </p:cNvSpPr>
          <p:nvPr>
            <p:ph idx="1"/>
          </p:nvPr>
        </p:nvSpPr>
        <p:spPr>
          <a:xfrm>
            <a:off x="457200" y="1295400"/>
            <a:ext cx="8229600" cy="4830763"/>
          </a:xfrm>
        </p:spPr>
        <p:txBody>
          <a:bodyPr>
            <a:normAutofit fontScale="92500" lnSpcReduction="10000"/>
          </a:bodyPr>
          <a:lstStyle/>
          <a:p>
            <a:r>
              <a:rPr lang="en-US" b="1" dirty="0" err="1"/>
              <a:t>Draeger</a:t>
            </a:r>
            <a:r>
              <a:rPr lang="en-US" b="1" dirty="0"/>
              <a:t> 9510</a:t>
            </a:r>
            <a:r>
              <a:rPr lang="en-US" dirty="0"/>
              <a:t>: </a:t>
            </a:r>
            <a:r>
              <a:rPr lang="en-US" b="1" i="1" dirty="0"/>
              <a:t>Dual sensor analytic testing </a:t>
            </a:r>
            <a:r>
              <a:rPr lang="en-US" dirty="0"/>
              <a:t>using IR spectroscopy at 9.5µ (no filter) and a </a:t>
            </a:r>
            <a:r>
              <a:rPr lang="en-US" dirty="0" err="1"/>
              <a:t>Draeger</a:t>
            </a:r>
            <a:r>
              <a:rPr lang="en-US" dirty="0"/>
              <a:t> fuel cell</a:t>
            </a:r>
          </a:p>
          <a:p>
            <a:r>
              <a:rPr lang="en-US" b="1" dirty="0" err="1"/>
              <a:t>Intoximeter</a:t>
            </a:r>
            <a:r>
              <a:rPr lang="en-US" b="1" dirty="0"/>
              <a:t> DMT-F</a:t>
            </a:r>
            <a:r>
              <a:rPr lang="en-US" dirty="0"/>
              <a:t>: </a:t>
            </a:r>
            <a:r>
              <a:rPr lang="en-US" b="1" i="1" dirty="0"/>
              <a:t>Dual sensor analytic testing </a:t>
            </a:r>
            <a:r>
              <a:rPr lang="en-US" dirty="0"/>
              <a:t>using IR spectroscopy at 3.44/3.37/3.50µ (three filters) and a </a:t>
            </a:r>
            <a:r>
              <a:rPr lang="en-US" dirty="0" err="1"/>
              <a:t>Intoximeter</a:t>
            </a:r>
            <a:r>
              <a:rPr lang="en-US" dirty="0"/>
              <a:t> fuel cell</a:t>
            </a:r>
          </a:p>
          <a:p>
            <a:r>
              <a:rPr lang="en-US" b="1" dirty="0"/>
              <a:t>Optical bench</a:t>
            </a:r>
            <a:r>
              <a:rPr lang="en-US" dirty="0"/>
              <a:t>: </a:t>
            </a:r>
            <a:r>
              <a:rPr lang="en-US" dirty="0" err="1"/>
              <a:t>Intoximeter</a:t>
            </a:r>
            <a:r>
              <a:rPr lang="en-US" dirty="0"/>
              <a:t> DMT-F uses a 1.1 meter light path with three bends 50 cc light chamber while </a:t>
            </a:r>
            <a:r>
              <a:rPr lang="en-US" dirty="0" err="1"/>
              <a:t>Draeger</a:t>
            </a:r>
            <a:r>
              <a:rPr lang="en-US" dirty="0"/>
              <a:t> uses a 70 cc light chamber with 11 reflections</a:t>
            </a:r>
          </a:p>
        </p:txBody>
      </p:sp>
    </p:spTree>
    <p:extLst>
      <p:ext uri="{BB962C8B-B14F-4D97-AF65-F5344CB8AC3E}">
        <p14:creationId xmlns:p14="http://schemas.microsoft.com/office/powerpoint/2010/main" val="3740474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44246-A6CA-4772-A6A4-6A07156E918B}"/>
              </a:ext>
            </a:extLst>
          </p:cNvPr>
          <p:cNvSpPr>
            <a:spLocks noGrp="1"/>
          </p:cNvSpPr>
          <p:nvPr>
            <p:ph type="title"/>
          </p:nvPr>
        </p:nvSpPr>
        <p:spPr/>
        <p:txBody>
          <a:bodyPr>
            <a:normAutofit fontScale="90000"/>
          </a:bodyPr>
          <a:lstStyle/>
          <a:p>
            <a:r>
              <a:rPr lang="en-US" i="1" dirty="0"/>
              <a:t>The Winner</a:t>
            </a:r>
            <a:r>
              <a:rPr lang="en-US" dirty="0"/>
              <a:t>: Intoximeter Inc. ‘Dual Analytical’ Instrument</a:t>
            </a:r>
          </a:p>
        </p:txBody>
      </p:sp>
      <p:sp>
        <p:nvSpPr>
          <p:cNvPr id="3" name="Content Placeholder 2">
            <a:extLst>
              <a:ext uri="{FF2B5EF4-FFF2-40B4-BE49-F238E27FC236}">
                <a16:creationId xmlns:a16="http://schemas.microsoft.com/office/drawing/2014/main" id="{69244C31-FC74-4A25-9B85-D2230EF26AC7}"/>
              </a:ext>
            </a:extLst>
          </p:cNvPr>
          <p:cNvSpPr>
            <a:spLocks noGrp="1"/>
          </p:cNvSpPr>
          <p:nvPr>
            <p:ph idx="1"/>
          </p:nvPr>
        </p:nvSpPr>
        <p:spPr/>
        <p:txBody>
          <a:bodyPr>
            <a:normAutofit fontScale="92500"/>
          </a:bodyPr>
          <a:lstStyle/>
          <a:p>
            <a:r>
              <a:rPr lang="en-US" dirty="0"/>
              <a:t>Current test protocol of two tests, taken at least two (2) minutes and not more than fifteen (15) minutes apart is retained.</a:t>
            </a:r>
          </a:p>
          <a:p>
            <a:r>
              <a:rPr lang="en-US" dirty="0"/>
              <a:t>Current test parameters of each sample 1.3L of expired air/12L per minute flow rate/4 seconds of exhalation retained.</a:t>
            </a:r>
          </a:p>
          <a:p>
            <a:r>
              <a:rPr lang="en-US" dirty="0"/>
              <a:t>Dry gas </a:t>
            </a:r>
            <a:r>
              <a:rPr lang="en-US" dirty="0" err="1"/>
              <a:t>cal</a:t>
            </a:r>
            <a:r>
              <a:rPr lang="en-US" dirty="0"/>
              <a:t> check on every test at .02% and .08% retained, but a third </a:t>
            </a:r>
            <a:r>
              <a:rPr lang="en-US" dirty="0" err="1"/>
              <a:t>cal</a:t>
            </a:r>
            <a:r>
              <a:rPr lang="en-US" dirty="0"/>
              <a:t> check at .15% added </a:t>
            </a:r>
            <a:r>
              <a:rPr lang="en-US" i="1" dirty="0"/>
              <a:t>if</a:t>
            </a:r>
            <a:r>
              <a:rPr lang="en-US" dirty="0"/>
              <a:t> the subject’s test result is 0.15% or greater.</a:t>
            </a:r>
          </a:p>
        </p:txBody>
      </p:sp>
    </p:spTree>
    <p:extLst>
      <p:ext uri="{BB962C8B-B14F-4D97-AF65-F5344CB8AC3E}">
        <p14:creationId xmlns:p14="http://schemas.microsoft.com/office/powerpoint/2010/main" val="2895570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latin typeface="Arial" panose="020B0604020202020204" pitchFamily="34" charset="0"/>
                <a:cs typeface="Arial" panose="020B0604020202020204" pitchFamily="34" charset="0"/>
              </a:rPr>
              <a:t>What Are We Looking For?</a:t>
            </a:r>
          </a:p>
        </p:txBody>
      </p:sp>
      <p:sp>
        <p:nvSpPr>
          <p:cNvPr id="5" name="Content Placeholder 4"/>
          <p:cNvSpPr>
            <a:spLocks noGrp="1"/>
          </p:cNvSpPr>
          <p:nvPr>
            <p:ph type="subTitle" idx="1"/>
          </p:nvPr>
        </p:nvSpPr>
        <p:spPr/>
        <p:txBody>
          <a:bodyPr>
            <a:normAutofit/>
          </a:bodyPr>
          <a:lstStyle/>
          <a:p>
            <a:pPr marL="0" indent="0">
              <a:buNone/>
            </a:pPr>
            <a:r>
              <a:rPr lang="en-US" sz="4000" b="1" i="1" dirty="0">
                <a:solidFill>
                  <a:srgbClr val="FF0000"/>
                </a:solidFill>
                <a:latin typeface="Arial" panose="020B0604020202020204" pitchFamily="34" charset="0"/>
                <a:cs typeface="Arial" panose="020B0604020202020204" pitchFamily="34" charset="0"/>
              </a:rPr>
              <a:t>Ethanol</a:t>
            </a:r>
            <a:r>
              <a:rPr lang="en-US" sz="4000" b="1" dirty="0">
                <a:solidFill>
                  <a:srgbClr val="FF0000"/>
                </a:solidFill>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 Not “Alcohol”</a:t>
            </a:r>
          </a:p>
        </p:txBody>
      </p:sp>
    </p:spTree>
    <p:extLst>
      <p:ext uri="{BB962C8B-B14F-4D97-AF65-F5344CB8AC3E}">
        <p14:creationId xmlns:p14="http://schemas.microsoft.com/office/powerpoint/2010/main" val="53872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Ethanol (Ethyl Alcohol)</a:t>
            </a:r>
          </a:p>
        </p:txBody>
      </p:sp>
      <p:sp>
        <p:nvSpPr>
          <p:cNvPr id="3" name="Rectangle 2"/>
          <p:cNvSpPr/>
          <p:nvPr/>
        </p:nvSpPr>
        <p:spPr>
          <a:xfrm>
            <a:off x="838200" y="1402398"/>
            <a:ext cx="7620000" cy="1231106"/>
          </a:xfrm>
          <a:prstGeom prst="rect">
            <a:avLst/>
          </a:prstGeom>
        </p:spPr>
        <p:txBody>
          <a:bodyPr wrap="square">
            <a:spAutoFit/>
          </a:bodyPr>
          <a:lstStyle/>
          <a:p>
            <a:r>
              <a:rPr lang="en-US" altLang="en-US" sz="2400" dirty="0">
                <a:latin typeface="Arial" panose="020B0604020202020204" pitchFamily="34" charset="0"/>
                <a:cs typeface="Arial" panose="020B0604020202020204" pitchFamily="34" charset="0"/>
              </a:rPr>
              <a:t>Definition: </a:t>
            </a:r>
            <a:r>
              <a:rPr lang="en-US" altLang="en-US" sz="2400" b="1" dirty="0">
                <a:latin typeface="Arial" panose="020B0604020202020204" pitchFamily="34" charset="0"/>
                <a:cs typeface="Arial" panose="020B0604020202020204" pitchFamily="34" charset="0"/>
              </a:rPr>
              <a:t>Ethyl alcohol </a:t>
            </a:r>
            <a:r>
              <a:rPr lang="en-US" altLang="en-US" sz="2400" dirty="0">
                <a:latin typeface="Arial" panose="020B0604020202020204" pitchFamily="34" charset="0"/>
                <a:cs typeface="Arial" panose="020B0604020202020204" pitchFamily="34" charset="0"/>
              </a:rPr>
              <a:t>is an organic compound containing carbon, hydrogen, and oxygen atoms.  </a:t>
            </a:r>
          </a:p>
          <a:p>
            <a:endParaRPr lang="en-US" altLang="en-US" sz="2600" dirty="0">
              <a:latin typeface="Arial" panose="020B0604020202020204" pitchFamily="34" charset="0"/>
              <a:cs typeface="Arial" panose="020B0604020202020204" pitchFamily="34" charset="0"/>
            </a:endParaRPr>
          </a:p>
        </p:txBody>
      </p:sp>
      <p:pic>
        <p:nvPicPr>
          <p:cNvPr id="4" name="Picture 4" descr="200px-Ethanol-3D-vdW">
            <a:hlinkClick r:id="rId2" tooltip="Ethanol-3D-vdW.png"/>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2286000"/>
            <a:ext cx="5867400" cy="449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17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3276600"/>
            <a:ext cx="7143750" cy="267652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423" y="1470819"/>
            <a:ext cx="3757208" cy="17526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848" y="1390599"/>
            <a:ext cx="4040751" cy="1667244"/>
          </a:xfrm>
          <a:prstGeom prst="rect">
            <a:avLst/>
          </a:prstGeom>
        </p:spPr>
      </p:pic>
      <p:sp>
        <p:nvSpPr>
          <p:cNvPr id="10" name="Title 9"/>
          <p:cNvSpPr>
            <a:spLocks noGrp="1"/>
          </p:cNvSpPr>
          <p:nvPr>
            <p:ph type="title"/>
          </p:nvPr>
        </p:nvSpPr>
        <p:spPr/>
        <p:txBody>
          <a:bodyPr>
            <a:normAutofit/>
          </a:bodyPr>
          <a:lstStyle/>
          <a:p>
            <a:r>
              <a:rPr lang="en-US" sz="4000" b="1" dirty="0"/>
              <a:t>The electromagnetic spectrum </a:t>
            </a:r>
          </a:p>
        </p:txBody>
      </p:sp>
    </p:spTree>
    <p:extLst>
      <p:ext uri="{BB962C8B-B14F-4D97-AF65-F5344CB8AC3E}">
        <p14:creationId xmlns:p14="http://schemas.microsoft.com/office/powerpoint/2010/main" val="538986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Infrared Spectroscopy</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a:buFont typeface="Wingdings" panose="05000000000000000000" pitchFamily="2" charset="2"/>
              <a:buChar char="v"/>
            </a:pPr>
            <a:r>
              <a:rPr lang="en-US" sz="2600" dirty="0"/>
              <a:t>Infrared Spectroscopy is the analysis of </a:t>
            </a:r>
            <a:r>
              <a:rPr lang="en-US" sz="2600" b="1" i="1" dirty="0"/>
              <a:t>infrared light</a:t>
            </a:r>
            <a:r>
              <a:rPr lang="en-US" sz="2600" dirty="0"/>
              <a:t> interacting with a molecule. This can be analyzed in three ways by measuring </a:t>
            </a:r>
            <a:r>
              <a:rPr lang="en-US" sz="2600" b="1" i="1" dirty="0"/>
              <a:t>absorption</a:t>
            </a:r>
            <a:r>
              <a:rPr lang="en-US" sz="2600" dirty="0"/>
              <a:t>, </a:t>
            </a:r>
            <a:r>
              <a:rPr lang="en-US" sz="2600" b="1" i="1" dirty="0"/>
              <a:t>emission</a:t>
            </a:r>
            <a:r>
              <a:rPr lang="en-US" sz="2600" dirty="0"/>
              <a:t> and </a:t>
            </a:r>
            <a:r>
              <a:rPr lang="en-US" sz="2600" b="1" i="1" dirty="0"/>
              <a:t>reflection</a:t>
            </a:r>
            <a:r>
              <a:rPr lang="en-US" sz="2600" dirty="0"/>
              <a:t>. [</a:t>
            </a:r>
            <a:r>
              <a:rPr lang="en-US" sz="2600" b="1" dirty="0"/>
              <a:t>Infrared light</a:t>
            </a:r>
            <a:r>
              <a:rPr lang="en-US" sz="2600" dirty="0"/>
              <a:t> is radiant energy whose wavelengths fall just after the red end of the visible light spectrum.] </a:t>
            </a:r>
          </a:p>
          <a:p>
            <a:pPr>
              <a:buFont typeface="Wingdings" panose="05000000000000000000" pitchFamily="2" charset="2"/>
              <a:buChar char="v"/>
            </a:pPr>
            <a:r>
              <a:rPr lang="en-US" sz="2600" b="1" i="1" dirty="0"/>
              <a:t>IR Spectroscopy </a:t>
            </a:r>
            <a:r>
              <a:rPr lang="en-US" sz="2600" dirty="0"/>
              <a:t>measures the vibrations of atoms, and based on this phenomena, it is possible to determine the functional groups. </a:t>
            </a:r>
          </a:p>
          <a:p>
            <a:pPr>
              <a:buFont typeface="Wingdings" panose="05000000000000000000" pitchFamily="2" charset="2"/>
              <a:buChar char="v"/>
            </a:pPr>
            <a:r>
              <a:rPr lang="en-US" sz="2600" dirty="0"/>
              <a:t>Generally, stronger bonds and light atoms will vibrate at a high stretching frequency (wavenumber).</a:t>
            </a:r>
          </a:p>
        </p:txBody>
      </p:sp>
    </p:spTree>
    <p:extLst>
      <p:ext uri="{BB962C8B-B14F-4D97-AF65-F5344CB8AC3E}">
        <p14:creationId xmlns:p14="http://schemas.microsoft.com/office/powerpoint/2010/main" val="247391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0"/>
          <p:cNvGrpSpPr>
            <a:grpSpLocks/>
          </p:cNvGrpSpPr>
          <p:nvPr/>
        </p:nvGrpSpPr>
        <p:grpSpPr bwMode="auto">
          <a:xfrm>
            <a:off x="3676650" y="1447800"/>
            <a:ext cx="3867150" cy="1414266"/>
            <a:chOff x="3657600" y="1366784"/>
            <a:chExt cx="3867150" cy="1428750"/>
          </a:xfrm>
          <a:solidFill>
            <a:schemeClr val="bg1"/>
          </a:solidFill>
        </p:grpSpPr>
        <p:pic>
          <p:nvPicPr>
            <p:cNvPr id="29710" name="Picture 2" descr="C:\Documents and Settings\Administrator\Desktop\IR Presentation\Symmetrical_stretching.gif"/>
            <p:cNvPicPr>
              <a:picLocks noChangeAspect="1" noChangeArrowheads="1" noCrop="1"/>
            </p:cNvPicPr>
            <p:nvPr/>
          </p:nvPicPr>
          <p:blipFill>
            <a:blip r:embed="rId2" cstate="print"/>
            <a:srcRect/>
            <a:stretch>
              <a:fillRect/>
            </a:stretch>
          </p:blipFill>
          <p:spPr bwMode="auto">
            <a:xfrm>
              <a:off x="3657600" y="1366784"/>
              <a:ext cx="2000250" cy="1428750"/>
            </a:xfrm>
            <a:prstGeom prst="rect">
              <a:avLst/>
            </a:prstGeom>
            <a:grpFill/>
            <a:ln w="9525">
              <a:noFill/>
              <a:miter lim="800000"/>
              <a:headEnd/>
              <a:tailEnd/>
            </a:ln>
          </p:spPr>
        </p:pic>
        <p:pic>
          <p:nvPicPr>
            <p:cNvPr id="29711" name="Picture 3" descr="C:\Documents and Settings\Administrator\Desktop\IR Presentation\Asymmetrical_stretching.gif"/>
            <p:cNvPicPr>
              <a:picLocks noChangeAspect="1" noChangeArrowheads="1" noCrop="1"/>
            </p:cNvPicPr>
            <p:nvPr/>
          </p:nvPicPr>
          <p:blipFill>
            <a:blip r:embed="rId3" cstate="print"/>
            <a:srcRect/>
            <a:stretch>
              <a:fillRect/>
            </a:stretch>
          </p:blipFill>
          <p:spPr bwMode="auto">
            <a:xfrm>
              <a:off x="5524500" y="1366784"/>
              <a:ext cx="2000250" cy="1428750"/>
            </a:xfrm>
            <a:prstGeom prst="rect">
              <a:avLst/>
            </a:prstGeom>
            <a:grpFill/>
            <a:ln w="9525">
              <a:noFill/>
              <a:miter lim="800000"/>
              <a:headEnd/>
              <a:tailEnd/>
            </a:ln>
          </p:spPr>
        </p:pic>
      </p:grpSp>
      <p:sp>
        <p:nvSpPr>
          <p:cNvPr id="2" name="Title 1"/>
          <p:cNvSpPr>
            <a:spLocks noGrp="1"/>
          </p:cNvSpPr>
          <p:nvPr>
            <p:ph type="title"/>
          </p:nvPr>
        </p:nvSpPr>
        <p:spPr/>
        <p:txBody>
          <a:bodyPr rtlCol="0">
            <a:normAutofit fontScale="90000"/>
          </a:bodyPr>
          <a:lstStyle/>
          <a:p>
            <a:pPr fontAlgn="auto">
              <a:spcAft>
                <a:spcPts val="0"/>
              </a:spcAft>
              <a:defRPr/>
            </a:pPr>
            <a:r>
              <a:rPr lang="en-US" dirty="0"/>
              <a:t>What are the possible vibrational motions?</a:t>
            </a:r>
          </a:p>
        </p:txBody>
      </p:sp>
      <p:sp>
        <p:nvSpPr>
          <p:cNvPr id="3" name="Content Placeholder 2"/>
          <p:cNvSpPr>
            <a:spLocks noGrp="1"/>
          </p:cNvSpPr>
          <p:nvPr>
            <p:ph idx="1"/>
          </p:nvPr>
        </p:nvSpPr>
        <p:spPr>
          <a:xfrm>
            <a:off x="762000" y="1447800"/>
            <a:ext cx="3048000" cy="4267200"/>
          </a:xfrm>
          <a:solidFill>
            <a:schemeClr val="bg1"/>
          </a:solidFill>
        </p:spPr>
        <p:txBody>
          <a:bodyPr rtlCol="0">
            <a:normAutofit/>
          </a:bodyPr>
          <a:lstStyle/>
          <a:p>
            <a:pPr fontAlgn="auto">
              <a:spcAft>
                <a:spcPts val="0"/>
              </a:spcAft>
              <a:buFont typeface="Arial" pitchFamily="34" charset="0"/>
              <a:buChar char="•"/>
              <a:defRPr/>
            </a:pPr>
            <a:endParaRPr lang="en-US" dirty="0"/>
          </a:p>
          <a:p>
            <a:pPr fontAlgn="auto">
              <a:spcAft>
                <a:spcPts val="0"/>
              </a:spcAft>
              <a:buFont typeface="Arial" pitchFamily="34" charset="0"/>
              <a:buChar char="•"/>
              <a:defRPr/>
            </a:pPr>
            <a:endParaRPr lang="en-US" dirty="0"/>
          </a:p>
          <a:p>
            <a:pPr fontAlgn="auto">
              <a:spcAft>
                <a:spcPts val="0"/>
              </a:spcAft>
              <a:buFont typeface="Arial" pitchFamily="34" charset="0"/>
              <a:buChar char="•"/>
              <a:defRPr/>
            </a:pPr>
            <a:r>
              <a:rPr lang="en-US" dirty="0"/>
              <a:t>Stretching</a:t>
            </a:r>
          </a:p>
          <a:p>
            <a:pPr marL="971550" lvl="1" indent="-514350" fontAlgn="auto">
              <a:spcAft>
                <a:spcPts val="0"/>
              </a:spcAft>
              <a:buFont typeface="+mj-lt"/>
              <a:buAutoNum type="alphaLcPeriod"/>
              <a:defRPr/>
            </a:pPr>
            <a:r>
              <a:rPr lang="en-US" dirty="0"/>
              <a:t>Symmetric</a:t>
            </a:r>
          </a:p>
          <a:p>
            <a:pPr marL="971550" lvl="1" indent="-514350" fontAlgn="auto">
              <a:spcAft>
                <a:spcPts val="0"/>
              </a:spcAft>
              <a:buFont typeface="+mj-lt"/>
              <a:buAutoNum type="alphaLcPeriod"/>
              <a:defRPr/>
            </a:pPr>
            <a:r>
              <a:rPr lang="en-US" dirty="0"/>
              <a:t>Asymmetric</a:t>
            </a:r>
          </a:p>
          <a:p>
            <a:pPr marL="971550" lvl="1" indent="-514350" fontAlgn="auto">
              <a:spcAft>
                <a:spcPts val="0"/>
              </a:spcAft>
              <a:buFont typeface="+mj-lt"/>
              <a:buAutoNum type="alphaLcPeriod"/>
              <a:defRPr/>
            </a:pPr>
            <a:endParaRPr lang="en-US" dirty="0"/>
          </a:p>
          <a:p>
            <a:pPr marL="971550" lvl="1" indent="-514350" fontAlgn="auto">
              <a:spcAft>
                <a:spcPts val="0"/>
              </a:spcAft>
              <a:buFont typeface="+mj-lt"/>
              <a:buAutoNum type="alphaLcPeriod"/>
              <a:defRPr/>
            </a:pPr>
            <a:endParaRPr lang="en-US" dirty="0"/>
          </a:p>
          <a:p>
            <a:pPr marL="971550" lvl="1" indent="-514350" fontAlgn="auto">
              <a:spcAft>
                <a:spcPts val="0"/>
              </a:spcAft>
              <a:buFont typeface="+mj-lt"/>
              <a:buAutoNum type="alphaLcPeriod"/>
              <a:defRPr/>
            </a:pPr>
            <a:endParaRPr lang="en-US" dirty="0"/>
          </a:p>
          <a:p>
            <a:pPr lvl="1" fontAlgn="auto">
              <a:spcAft>
                <a:spcPts val="0"/>
              </a:spcAft>
              <a:buFont typeface="Arial" pitchFamily="34" charset="0"/>
              <a:buChar char="–"/>
              <a:defRPr/>
            </a:pPr>
            <a:endParaRPr lang="en-US" dirty="0"/>
          </a:p>
          <a:p>
            <a:pPr lvl="1" fontAlgn="auto">
              <a:spcAft>
                <a:spcPts val="0"/>
              </a:spcAft>
              <a:buFont typeface="Arial" pitchFamily="34" charset="0"/>
              <a:buChar char="–"/>
              <a:defRPr/>
            </a:pPr>
            <a:endParaRPr lang="en-US" dirty="0"/>
          </a:p>
          <a:p>
            <a:pPr lvl="1" fontAlgn="auto">
              <a:spcAft>
                <a:spcPts val="0"/>
              </a:spcAft>
              <a:buFont typeface="Arial" pitchFamily="34" charset="0"/>
              <a:buChar char="–"/>
              <a:defRPr/>
            </a:pPr>
            <a:endParaRPr lang="en-US" dirty="0"/>
          </a:p>
        </p:txBody>
      </p:sp>
      <p:sp>
        <p:nvSpPr>
          <p:cNvPr id="29703" name="TextBox 12"/>
          <p:cNvSpPr txBox="1">
            <a:spLocks noChangeArrowheads="1"/>
          </p:cNvSpPr>
          <p:nvPr/>
        </p:nvSpPr>
        <p:spPr bwMode="auto">
          <a:xfrm>
            <a:off x="3581400" y="2852678"/>
            <a:ext cx="3962400" cy="2862322"/>
          </a:xfrm>
          <a:prstGeom prst="rect">
            <a:avLst/>
          </a:prstGeom>
          <a:solidFill>
            <a:schemeClr val="bg1"/>
          </a:solidFill>
          <a:ln w="9525">
            <a:noFill/>
            <a:miter lim="800000"/>
            <a:headEnd/>
            <a:tailEnd/>
          </a:ln>
        </p:spPr>
        <p:txBody>
          <a:bodyPr wrap="square">
            <a:spAutoFit/>
          </a:bodyPr>
          <a:lstStyle/>
          <a:p>
            <a:r>
              <a:rPr lang="en-US" dirty="0">
                <a:latin typeface="Calibri" pitchFamily="34" charset="0"/>
              </a:rPr>
              <a:t>                (a)                               (b)</a:t>
            </a: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sz="1200" dirty="0">
              <a:latin typeface="Calibri" pitchFamily="34" charset="0"/>
            </a:endParaRPr>
          </a:p>
          <a:p>
            <a:endParaRPr lang="en-US" sz="1200" dirty="0">
              <a:latin typeface="Calibri" pitchFamily="34" charset="0"/>
            </a:endParaRPr>
          </a:p>
          <a:p>
            <a:endParaRPr lang="en-US" sz="1200" dirty="0">
              <a:latin typeface="Calibri" pitchFamily="34" charset="0"/>
            </a:endParaRPr>
          </a:p>
        </p:txBody>
      </p:sp>
    </p:spTree>
    <p:extLst>
      <p:ext uri="{BB962C8B-B14F-4D97-AF65-F5344CB8AC3E}">
        <p14:creationId xmlns:p14="http://schemas.microsoft.com/office/powerpoint/2010/main" val="513666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possible vibrational motions?</a:t>
            </a:r>
          </a:p>
        </p:txBody>
      </p:sp>
      <p:sp>
        <p:nvSpPr>
          <p:cNvPr id="14" name="Content Placeholder 13"/>
          <p:cNvSpPr txBox="1">
            <a:spLocks noGrp="1" noChangeArrowheads="1"/>
          </p:cNvSpPr>
          <p:nvPr>
            <p:ph idx="1"/>
          </p:nvPr>
        </p:nvSpPr>
        <p:spPr bwMode="auto">
          <a:xfrm>
            <a:off x="4495800" y="3505200"/>
            <a:ext cx="3886200" cy="695575"/>
          </a:xfrm>
          <a:prstGeom prst="rect">
            <a:avLst/>
          </a:prstGeom>
          <a:solidFill>
            <a:schemeClr val="bg1"/>
          </a:solidFill>
          <a:ln w="9525">
            <a:noFill/>
            <a:miter lim="800000"/>
            <a:headEnd/>
            <a:tailEnd/>
          </a:ln>
        </p:spPr>
        <p:txBody>
          <a:bodyPr wrap="square">
            <a:spAutoFit/>
          </a:bodyPr>
          <a:lstStyle/>
          <a:p>
            <a:pPr>
              <a:buNone/>
            </a:pPr>
            <a:r>
              <a:rPr lang="en-US" sz="2000" dirty="0">
                <a:latin typeface="Calibri" pitchFamily="34" charset="0"/>
              </a:rPr>
              <a:t>              (c)                             (d)</a:t>
            </a:r>
          </a:p>
          <a:p>
            <a:pPr>
              <a:buNone/>
            </a:pPr>
            <a:endParaRPr lang="en-US" sz="1600" dirty="0">
              <a:latin typeface="Calibri" pitchFamily="34" charset="0"/>
            </a:endParaRPr>
          </a:p>
        </p:txBody>
      </p:sp>
      <p:grpSp>
        <p:nvGrpSpPr>
          <p:cNvPr id="3" name="Group 18"/>
          <p:cNvGrpSpPr/>
          <p:nvPr/>
        </p:nvGrpSpPr>
        <p:grpSpPr>
          <a:xfrm>
            <a:off x="762000" y="2133600"/>
            <a:ext cx="7620000" cy="3505200"/>
            <a:chOff x="762000" y="2133600"/>
            <a:chExt cx="7620000" cy="3505200"/>
          </a:xfrm>
        </p:grpSpPr>
        <p:pic>
          <p:nvPicPr>
            <p:cNvPr id="5" name="Picture 4" descr="C:\Documents and Settings\Administrator\Desktop\IR Presentation\Modo_rotacao.gif"/>
            <p:cNvPicPr>
              <a:picLocks noChangeAspect="1" noChangeArrowheads="1" noCrop="1"/>
            </p:cNvPicPr>
            <p:nvPr/>
          </p:nvPicPr>
          <p:blipFill>
            <a:blip r:embed="rId2" cstate="print"/>
            <a:srcRect/>
            <a:stretch>
              <a:fillRect/>
            </a:stretch>
          </p:blipFill>
          <p:spPr bwMode="auto">
            <a:xfrm>
              <a:off x="4514850" y="2133600"/>
              <a:ext cx="2000250" cy="1414266"/>
            </a:xfrm>
            <a:prstGeom prst="rect">
              <a:avLst/>
            </a:prstGeom>
            <a:solidFill>
              <a:schemeClr val="bg1"/>
            </a:solidFill>
            <a:ln w="9525">
              <a:noFill/>
              <a:miter lim="800000"/>
              <a:headEnd/>
              <a:tailEnd/>
            </a:ln>
          </p:spPr>
        </p:pic>
        <p:pic>
          <p:nvPicPr>
            <p:cNvPr id="6" name="Picture 5" descr="C:\Documents and Settings\Administrator\Desktop\IR Presentation\Scissoring.gif"/>
            <p:cNvPicPr>
              <a:picLocks noChangeAspect="1" noChangeArrowheads="1" noCrop="1"/>
            </p:cNvPicPr>
            <p:nvPr/>
          </p:nvPicPr>
          <p:blipFill>
            <a:blip r:embed="rId3" cstate="print"/>
            <a:srcRect/>
            <a:stretch>
              <a:fillRect/>
            </a:stretch>
          </p:blipFill>
          <p:spPr bwMode="auto">
            <a:xfrm>
              <a:off x="6381750" y="2133600"/>
              <a:ext cx="2000250" cy="1414266"/>
            </a:xfrm>
            <a:prstGeom prst="rect">
              <a:avLst/>
            </a:prstGeom>
            <a:solidFill>
              <a:schemeClr val="bg1"/>
            </a:solidFill>
            <a:ln w="9525">
              <a:noFill/>
              <a:miter lim="800000"/>
              <a:headEnd/>
              <a:tailEnd/>
            </a:ln>
          </p:spPr>
        </p:pic>
        <p:grpSp>
          <p:nvGrpSpPr>
            <p:cNvPr id="4" name="Group 14"/>
            <p:cNvGrpSpPr>
              <a:grpSpLocks/>
            </p:cNvGrpSpPr>
            <p:nvPr/>
          </p:nvGrpSpPr>
          <p:grpSpPr bwMode="auto">
            <a:xfrm>
              <a:off x="4495800" y="3914960"/>
              <a:ext cx="3886200" cy="1414266"/>
              <a:chOff x="3657600" y="4614916"/>
              <a:chExt cx="3867150" cy="1428750"/>
            </a:xfrm>
            <a:solidFill>
              <a:schemeClr val="bg1"/>
            </a:solidFill>
          </p:grpSpPr>
          <p:pic>
            <p:nvPicPr>
              <p:cNvPr id="8" name="Picture 6" descr="C:\Documents and Settings\Administrator\Desktop\IR Presentation\Wagging.gif"/>
              <p:cNvPicPr>
                <a:picLocks noChangeAspect="1" noChangeArrowheads="1" noCrop="1"/>
              </p:cNvPicPr>
              <p:nvPr/>
            </p:nvPicPr>
            <p:blipFill>
              <a:blip r:embed="rId4" cstate="print"/>
              <a:srcRect/>
              <a:stretch>
                <a:fillRect/>
              </a:stretch>
            </p:blipFill>
            <p:spPr bwMode="auto">
              <a:xfrm>
                <a:off x="3657600" y="4614916"/>
                <a:ext cx="2000250" cy="1428750"/>
              </a:xfrm>
              <a:prstGeom prst="rect">
                <a:avLst/>
              </a:prstGeom>
              <a:grpFill/>
              <a:ln w="9525">
                <a:noFill/>
                <a:miter lim="800000"/>
                <a:headEnd/>
                <a:tailEnd/>
              </a:ln>
            </p:spPr>
          </p:pic>
          <p:pic>
            <p:nvPicPr>
              <p:cNvPr id="9" name="Picture 7" descr="C:\Documents and Settings\Administrator\Desktop\IR Presentation\Twisting.gif"/>
              <p:cNvPicPr>
                <a:picLocks noChangeAspect="1" noChangeArrowheads="1" noCrop="1"/>
              </p:cNvPicPr>
              <p:nvPr/>
            </p:nvPicPr>
            <p:blipFill>
              <a:blip r:embed="rId5" cstate="print"/>
              <a:srcRect/>
              <a:stretch>
                <a:fillRect/>
              </a:stretch>
            </p:blipFill>
            <p:spPr bwMode="auto">
              <a:xfrm>
                <a:off x="5524500" y="4614916"/>
                <a:ext cx="2000250" cy="1428750"/>
              </a:xfrm>
              <a:prstGeom prst="rect">
                <a:avLst/>
              </a:prstGeom>
              <a:grpFill/>
              <a:ln w="9525">
                <a:noFill/>
                <a:miter lim="800000"/>
                <a:headEnd/>
                <a:tailEnd/>
              </a:ln>
            </p:spPr>
          </p:pic>
        </p:grpSp>
        <p:sp>
          <p:nvSpPr>
            <p:cNvPr id="10" name="TextBox 15"/>
            <p:cNvSpPr txBox="1">
              <a:spLocks noChangeArrowheads="1"/>
            </p:cNvSpPr>
            <p:nvPr/>
          </p:nvSpPr>
          <p:spPr bwMode="auto">
            <a:xfrm>
              <a:off x="4495800" y="5272662"/>
              <a:ext cx="3886200" cy="366138"/>
            </a:xfrm>
            <a:prstGeom prst="rect">
              <a:avLst/>
            </a:prstGeom>
            <a:solidFill>
              <a:schemeClr val="bg1"/>
            </a:solidFill>
            <a:ln w="9525">
              <a:noFill/>
              <a:miter lim="800000"/>
              <a:headEnd/>
              <a:tailEnd/>
            </a:ln>
          </p:spPr>
          <p:txBody>
            <a:bodyPr wrap="square">
              <a:spAutoFit/>
            </a:bodyPr>
            <a:lstStyle/>
            <a:p>
              <a:r>
                <a:rPr lang="en-US" dirty="0">
                  <a:latin typeface="Calibri" pitchFamily="34" charset="0"/>
                </a:rPr>
                <a:t>               (e)                                (f)</a:t>
              </a:r>
            </a:p>
          </p:txBody>
        </p:sp>
        <p:sp>
          <p:nvSpPr>
            <p:cNvPr id="17" name="TextBox 3"/>
            <p:cNvSpPr txBox="1">
              <a:spLocks noChangeArrowheads="1"/>
            </p:cNvSpPr>
            <p:nvPr/>
          </p:nvSpPr>
          <p:spPr bwMode="auto">
            <a:xfrm>
              <a:off x="762000" y="2133600"/>
              <a:ext cx="3810000" cy="3505200"/>
            </a:xfrm>
            <a:prstGeom prst="rect">
              <a:avLst/>
            </a:prstGeom>
            <a:solidFill>
              <a:schemeClr val="bg1"/>
            </a:solidFill>
            <a:ln w="9525">
              <a:noFill/>
              <a:miter lim="800000"/>
              <a:headEnd/>
              <a:tailEnd/>
            </a:ln>
          </p:spPr>
          <p:txBody>
            <a:bodyPr wrap="square">
              <a:spAutoFit/>
            </a:bodyPr>
            <a:lstStyle/>
            <a:p>
              <a:pPr>
                <a:buFont typeface="Arial" charset="0"/>
                <a:buChar char="•"/>
              </a:pPr>
              <a:r>
                <a:rPr lang="en-US" sz="3200" dirty="0">
                  <a:latin typeface="Calibri" pitchFamily="34" charset="0"/>
                </a:rPr>
                <a:t>Bending</a:t>
              </a:r>
            </a:p>
            <a:p>
              <a:r>
                <a:rPr lang="en-US" sz="3200" dirty="0">
                  <a:latin typeface="Calibri" pitchFamily="34" charset="0"/>
                </a:rPr>
                <a:t>     </a:t>
              </a:r>
              <a:r>
                <a:rPr lang="en-US" sz="2800" dirty="0">
                  <a:latin typeface="Calibri" pitchFamily="34" charset="0"/>
                </a:rPr>
                <a:t>c.</a:t>
              </a:r>
              <a:r>
                <a:rPr lang="en-US" sz="3200" dirty="0">
                  <a:latin typeface="Calibri" pitchFamily="34" charset="0"/>
                </a:rPr>
                <a:t>	Rocking</a:t>
              </a:r>
            </a:p>
            <a:p>
              <a:pPr lvl="1"/>
              <a:r>
                <a:rPr lang="en-US" sz="2800" dirty="0">
                  <a:latin typeface="Calibri" pitchFamily="34" charset="0"/>
                </a:rPr>
                <a:t>d.</a:t>
              </a:r>
              <a:r>
                <a:rPr lang="en-US" sz="3200" dirty="0">
                  <a:latin typeface="Calibri" pitchFamily="34" charset="0"/>
                </a:rPr>
                <a:t>	Scissoring</a:t>
              </a:r>
            </a:p>
            <a:p>
              <a:pPr lvl="1"/>
              <a:r>
                <a:rPr lang="en-US" sz="2800" dirty="0">
                  <a:latin typeface="Calibri" pitchFamily="34" charset="0"/>
                </a:rPr>
                <a:t>e.</a:t>
              </a:r>
              <a:r>
                <a:rPr lang="en-US" sz="3200" dirty="0">
                  <a:latin typeface="Calibri" pitchFamily="34" charset="0"/>
                </a:rPr>
                <a:t>	Wagging</a:t>
              </a:r>
            </a:p>
            <a:p>
              <a:pPr lvl="1"/>
              <a:r>
                <a:rPr lang="en-US" sz="3200" dirty="0">
                  <a:latin typeface="Calibri" pitchFamily="34" charset="0"/>
                </a:rPr>
                <a:t> </a:t>
              </a:r>
              <a:r>
                <a:rPr lang="en-US" sz="2800" dirty="0">
                  <a:latin typeface="Calibri" pitchFamily="34" charset="0"/>
                </a:rPr>
                <a:t>f.</a:t>
              </a:r>
              <a:r>
                <a:rPr lang="en-US" sz="3200" dirty="0">
                  <a:latin typeface="Calibri" pitchFamily="34" charset="0"/>
                </a:rPr>
                <a:t>	Twisting</a:t>
              </a:r>
            </a:p>
            <a:p>
              <a:pPr lvl="1">
                <a:buFont typeface="Calibri" pitchFamily="34" charset="0"/>
                <a:buChar char="—"/>
              </a:pPr>
              <a:endParaRPr lang="en-US" dirty="0">
                <a:latin typeface="Calibri" pitchFamily="34" charset="0"/>
              </a:endParaRPr>
            </a:p>
            <a:p>
              <a:pPr lvl="1">
                <a:buFont typeface="Calibri" pitchFamily="34" charset="0"/>
                <a:buChar char="—"/>
              </a:pPr>
              <a:endParaRPr lang="en-US" dirty="0">
                <a:latin typeface="Calibri" pitchFamily="34" charset="0"/>
              </a:endParaRPr>
            </a:p>
            <a:p>
              <a:pPr lvl="1">
                <a:buFont typeface="Calibri" pitchFamily="34" charset="0"/>
                <a:buChar char="—"/>
              </a:pPr>
              <a:endParaRPr lang="en-US" dirty="0">
                <a:latin typeface="Calibri" pitchFamily="34" charset="0"/>
              </a:endParaRPr>
            </a:p>
          </p:txBody>
        </p:sp>
      </p:grpSp>
    </p:spTree>
    <p:extLst>
      <p:ext uri="{BB962C8B-B14F-4D97-AF65-F5344CB8AC3E}">
        <p14:creationId xmlns:p14="http://schemas.microsoft.com/office/powerpoint/2010/main" val="1657858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Ethanol IR Signature at 9</a:t>
            </a:r>
            <a:r>
              <a:rPr lang="en-US" altLang="en-US" dirty="0"/>
              <a:t> µ</a:t>
            </a:r>
            <a:r>
              <a:rPr lang="en-US" dirty="0"/>
              <a:t> range</a:t>
            </a:r>
          </a:p>
        </p:txBody>
      </p:sp>
      <p:pic>
        <p:nvPicPr>
          <p:cNvPr id="4" name="Content Placeholder 3"/>
          <p:cNvPicPr>
            <a:picLocks noGrp="1" noChangeAspect="1"/>
          </p:cNvPicPr>
          <p:nvPr>
            <p:ph idx="1"/>
          </p:nvPr>
        </p:nvPicPr>
        <p:blipFill>
          <a:blip r:embed="rId2"/>
          <a:stretch>
            <a:fillRect/>
          </a:stretch>
        </p:blipFill>
        <p:spPr>
          <a:xfrm>
            <a:off x="304800" y="1524000"/>
            <a:ext cx="8534400" cy="4572000"/>
          </a:xfrm>
          <a:prstGeom prst="rect">
            <a:avLst/>
          </a:prstGeom>
        </p:spPr>
      </p:pic>
    </p:spTree>
    <p:extLst>
      <p:ext uri="{BB962C8B-B14F-4D97-AF65-F5344CB8AC3E}">
        <p14:creationId xmlns:p14="http://schemas.microsoft.com/office/powerpoint/2010/main" val="1903384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Rectangle 2"/>
          <p:cNvSpPr>
            <a:spLocks noGrp="1" noChangeArrowheads="1"/>
          </p:cNvSpPr>
          <p:nvPr>
            <p:ph type="title" idx="4294967295"/>
          </p:nvPr>
        </p:nvSpPr>
        <p:spPr/>
        <p:txBody>
          <a:bodyPr/>
          <a:lstStyle/>
          <a:p>
            <a:pPr eaLnBrk="1" hangingPunct="1"/>
            <a:r>
              <a:rPr lang="en-US" altLang="en-US"/>
              <a:t>Ethanol molecule</a:t>
            </a:r>
          </a:p>
        </p:txBody>
      </p:sp>
      <p:pic>
        <p:nvPicPr>
          <p:cNvPr id="5123" name="Picture 3" descr="ethanol_0001"/>
          <p:cNvPicPr>
            <a:picLocks noChangeAspect="1" noChangeArrowheads="1"/>
          </p:cNvPicPr>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457200" y="152400"/>
            <a:ext cx="8458200" cy="656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4" name="Text Box 4"/>
          <p:cNvSpPr txBox="1">
            <a:spLocks noChangeArrowheads="1"/>
          </p:cNvSpPr>
          <p:nvPr/>
        </p:nvSpPr>
        <p:spPr bwMode="auto">
          <a:xfrm>
            <a:off x="381000" y="5546725"/>
            <a:ext cx="4038600"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4600" b="1" dirty="0">
                <a:solidFill>
                  <a:srgbClr val="0000FF"/>
                </a:solidFill>
              </a:rPr>
              <a:t>C2H5OH</a:t>
            </a:r>
          </a:p>
        </p:txBody>
      </p:sp>
      <p:sp>
        <p:nvSpPr>
          <p:cNvPr id="158725" name="Text Box 5"/>
          <p:cNvSpPr txBox="1">
            <a:spLocks noChangeArrowheads="1"/>
          </p:cNvSpPr>
          <p:nvPr/>
        </p:nvSpPr>
        <p:spPr bwMode="auto">
          <a:xfrm>
            <a:off x="1371600" y="2819400"/>
            <a:ext cx="167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800" b="1">
                <a:solidFill>
                  <a:srgbClr val="00FF00"/>
                </a:solidFill>
                <a:latin typeface="Impact" pitchFamily="34" charset="0"/>
              </a:rPr>
              <a:t>Carbon</a:t>
            </a:r>
          </a:p>
        </p:txBody>
      </p:sp>
      <p:sp>
        <p:nvSpPr>
          <p:cNvPr id="158726" name="Rectangle 6"/>
          <p:cNvSpPr>
            <a:spLocks noChangeArrowheads="1"/>
          </p:cNvSpPr>
          <p:nvPr/>
        </p:nvSpPr>
        <p:spPr bwMode="auto">
          <a:xfrm>
            <a:off x="4667250" y="2836863"/>
            <a:ext cx="12398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800" b="1">
                <a:solidFill>
                  <a:srgbClr val="00FF00"/>
                </a:solidFill>
                <a:latin typeface="Impact" pitchFamily="34" charset="0"/>
              </a:rPr>
              <a:t>Carbon</a:t>
            </a:r>
            <a:endParaRPr lang="en-US" altLang="en-US" sz="2800" b="1">
              <a:solidFill>
                <a:schemeClr val="bg1"/>
              </a:solidFill>
              <a:latin typeface="Impact" pitchFamily="34" charset="0"/>
            </a:endParaRPr>
          </a:p>
        </p:txBody>
      </p:sp>
      <p:sp>
        <p:nvSpPr>
          <p:cNvPr id="158727" name="Text Box 7"/>
          <p:cNvSpPr txBox="1">
            <a:spLocks noChangeArrowheads="1"/>
          </p:cNvSpPr>
          <p:nvPr/>
        </p:nvSpPr>
        <p:spPr bwMode="auto">
          <a:xfrm>
            <a:off x="5334000" y="5653088"/>
            <a:ext cx="1600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800" b="1" dirty="0">
                <a:solidFill>
                  <a:srgbClr val="FFFF00"/>
                </a:solidFill>
                <a:latin typeface="Impact" pitchFamily="34" charset="0"/>
              </a:rPr>
              <a:t>oxygen</a:t>
            </a:r>
          </a:p>
        </p:txBody>
      </p:sp>
      <p:sp>
        <p:nvSpPr>
          <p:cNvPr id="158728" name="Oval 8"/>
          <p:cNvSpPr>
            <a:spLocks noChangeArrowheads="1"/>
          </p:cNvSpPr>
          <p:nvPr/>
        </p:nvSpPr>
        <p:spPr bwMode="auto">
          <a:xfrm>
            <a:off x="152400" y="259555"/>
            <a:ext cx="4038600" cy="5396707"/>
          </a:xfrm>
          <a:prstGeom prst="ellipse">
            <a:avLst/>
          </a:prstGeom>
          <a:noFill/>
          <a:ln w="76200" cmpd="tri">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158729" name="Oval 9"/>
          <p:cNvSpPr>
            <a:spLocks noChangeArrowheads="1"/>
          </p:cNvSpPr>
          <p:nvPr/>
        </p:nvSpPr>
        <p:spPr bwMode="auto">
          <a:xfrm>
            <a:off x="4645959" y="3437966"/>
            <a:ext cx="4345642" cy="3276600"/>
          </a:xfrm>
          <a:prstGeom prst="ellipse">
            <a:avLst/>
          </a:prstGeom>
          <a:noFill/>
          <a:ln w="76200" cmpd="tri">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158730" name="Text Box 10"/>
          <p:cNvSpPr txBox="1">
            <a:spLocks noChangeArrowheads="1"/>
          </p:cNvSpPr>
          <p:nvPr/>
        </p:nvSpPr>
        <p:spPr bwMode="auto">
          <a:xfrm>
            <a:off x="3886200" y="0"/>
            <a:ext cx="2286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3200" b="1" dirty="0">
                <a:solidFill>
                  <a:srgbClr val="0000FF"/>
                </a:solidFill>
                <a:latin typeface="Impact" pitchFamily="34" charset="0"/>
              </a:rPr>
              <a:t>hydrogen</a:t>
            </a:r>
          </a:p>
        </p:txBody>
      </p:sp>
      <p:sp>
        <p:nvSpPr>
          <p:cNvPr id="158731" name="Line 11"/>
          <p:cNvSpPr>
            <a:spLocks noChangeShapeType="1"/>
          </p:cNvSpPr>
          <p:nvPr/>
        </p:nvSpPr>
        <p:spPr bwMode="auto">
          <a:xfrm flipH="1">
            <a:off x="2133600" y="457200"/>
            <a:ext cx="2209800" cy="152400"/>
          </a:xfrm>
          <a:prstGeom prst="line">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32" name="Line 12"/>
          <p:cNvSpPr>
            <a:spLocks noChangeShapeType="1"/>
          </p:cNvSpPr>
          <p:nvPr/>
        </p:nvSpPr>
        <p:spPr bwMode="auto">
          <a:xfrm flipH="1">
            <a:off x="762000" y="457200"/>
            <a:ext cx="3657600" cy="1143000"/>
          </a:xfrm>
          <a:prstGeom prst="line">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33" name="Line 13"/>
          <p:cNvSpPr>
            <a:spLocks noChangeShapeType="1"/>
          </p:cNvSpPr>
          <p:nvPr/>
        </p:nvSpPr>
        <p:spPr bwMode="auto">
          <a:xfrm flipH="1">
            <a:off x="1752600" y="533400"/>
            <a:ext cx="2514600" cy="3886200"/>
          </a:xfrm>
          <a:prstGeom prst="line">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34" name="Line 14"/>
          <p:cNvSpPr>
            <a:spLocks noChangeShapeType="1"/>
          </p:cNvSpPr>
          <p:nvPr/>
        </p:nvSpPr>
        <p:spPr bwMode="auto">
          <a:xfrm>
            <a:off x="5257800" y="457200"/>
            <a:ext cx="152400" cy="1143000"/>
          </a:xfrm>
          <a:prstGeom prst="line">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35" name="Line 15"/>
          <p:cNvSpPr>
            <a:spLocks noChangeShapeType="1"/>
          </p:cNvSpPr>
          <p:nvPr/>
        </p:nvSpPr>
        <p:spPr bwMode="auto">
          <a:xfrm>
            <a:off x="5257800" y="457200"/>
            <a:ext cx="1981200" cy="1447800"/>
          </a:xfrm>
          <a:prstGeom prst="line">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36" name="Line 16"/>
          <p:cNvSpPr>
            <a:spLocks noChangeShapeType="1"/>
          </p:cNvSpPr>
          <p:nvPr/>
        </p:nvSpPr>
        <p:spPr bwMode="auto">
          <a:xfrm>
            <a:off x="5257800" y="457200"/>
            <a:ext cx="3048000" cy="5562600"/>
          </a:xfrm>
          <a:prstGeom prst="line">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37" name="Text Box 17"/>
          <p:cNvSpPr txBox="1">
            <a:spLocks noChangeArrowheads="1"/>
          </p:cNvSpPr>
          <p:nvPr/>
        </p:nvSpPr>
        <p:spPr bwMode="auto">
          <a:xfrm>
            <a:off x="1524000" y="46482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400" b="1">
                <a:solidFill>
                  <a:srgbClr val="FF0000"/>
                </a:solidFill>
                <a:latin typeface="Times New Roman" pitchFamily="18" charset="0"/>
              </a:rPr>
              <a:t>Methyl group</a:t>
            </a:r>
          </a:p>
        </p:txBody>
      </p:sp>
      <p:sp>
        <p:nvSpPr>
          <p:cNvPr id="158738" name="Text Box 18"/>
          <p:cNvSpPr txBox="1">
            <a:spLocks noChangeArrowheads="1"/>
          </p:cNvSpPr>
          <p:nvPr/>
        </p:nvSpPr>
        <p:spPr bwMode="auto">
          <a:xfrm>
            <a:off x="6629400" y="41148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400" b="1">
                <a:solidFill>
                  <a:srgbClr val="FF0000"/>
                </a:solidFill>
                <a:latin typeface="Times New Roman" pitchFamily="18" charset="0"/>
              </a:rPr>
              <a:t>Hydroxyl group</a:t>
            </a:r>
          </a:p>
        </p:txBody>
      </p:sp>
    </p:spTree>
    <p:extLst>
      <p:ext uri="{BB962C8B-B14F-4D97-AF65-F5344CB8AC3E}">
        <p14:creationId xmlns:p14="http://schemas.microsoft.com/office/powerpoint/2010/main" val="3412131093"/>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58722"/>
                                        </p:tgtEl>
                                        <p:attrNameLst>
                                          <p:attrName>style.visibility</p:attrName>
                                        </p:attrNameLst>
                                      </p:cBhvr>
                                      <p:to>
                                        <p:strVal val="visible"/>
                                      </p:to>
                                    </p:set>
                                    <p:anim calcmode="lin" valueType="num">
                                      <p:cBhvr additive="base">
                                        <p:cTn id="7" dur="500" fill="hold"/>
                                        <p:tgtEl>
                                          <p:spTgt spid="158722"/>
                                        </p:tgtEl>
                                        <p:attrNameLst>
                                          <p:attrName>ppt_x</p:attrName>
                                        </p:attrNameLst>
                                      </p:cBhvr>
                                      <p:tavLst>
                                        <p:tav tm="0">
                                          <p:val>
                                            <p:strVal val="#ppt_x"/>
                                          </p:val>
                                        </p:tav>
                                        <p:tav tm="100000">
                                          <p:val>
                                            <p:strVal val="#ppt_x"/>
                                          </p:val>
                                        </p:tav>
                                      </p:tavLst>
                                    </p:anim>
                                    <p:anim calcmode="lin" valueType="num">
                                      <p:cBhvr additive="base">
                                        <p:cTn id="8" dur="500" fill="hold"/>
                                        <p:tgtEl>
                                          <p:spTgt spid="15872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9" presetClass="entr" presetSubtype="0" fill="hold" grpId="0" nodeType="afterEffect">
                                  <p:stCondLst>
                                    <p:cond delay="1000"/>
                                  </p:stCondLst>
                                  <p:childTnLst>
                                    <p:set>
                                      <p:cBhvr>
                                        <p:cTn id="11" dur="1" fill="hold">
                                          <p:stCondLst>
                                            <p:cond delay="0"/>
                                          </p:stCondLst>
                                        </p:cTn>
                                        <p:tgtEl>
                                          <p:spTgt spid="158725"/>
                                        </p:tgtEl>
                                        <p:attrNameLst>
                                          <p:attrName>style.visibility</p:attrName>
                                        </p:attrNameLst>
                                      </p:cBhvr>
                                      <p:to>
                                        <p:strVal val="visible"/>
                                      </p:to>
                                    </p:set>
                                    <p:animEffect transition="in" filter="dissolve">
                                      <p:cBhvr>
                                        <p:cTn id="12" dur="500"/>
                                        <p:tgtEl>
                                          <p:spTgt spid="158725"/>
                                        </p:tgtEl>
                                      </p:cBhvr>
                                    </p:animEffect>
                                  </p:childTnLst>
                                </p:cTn>
                              </p:par>
                            </p:childTnLst>
                          </p:cTn>
                        </p:par>
                        <p:par>
                          <p:cTn id="13" fill="hold" nodeType="afterGroup">
                            <p:stCondLst>
                              <p:cond delay="2000"/>
                            </p:stCondLst>
                            <p:childTnLst>
                              <p:par>
                                <p:cTn id="14" presetID="9" presetClass="entr" presetSubtype="0" fill="hold" grpId="0" nodeType="afterEffect">
                                  <p:stCondLst>
                                    <p:cond delay="0"/>
                                  </p:stCondLst>
                                  <p:childTnLst>
                                    <p:set>
                                      <p:cBhvr>
                                        <p:cTn id="15" dur="1" fill="hold">
                                          <p:stCondLst>
                                            <p:cond delay="0"/>
                                          </p:stCondLst>
                                        </p:cTn>
                                        <p:tgtEl>
                                          <p:spTgt spid="158726"/>
                                        </p:tgtEl>
                                        <p:attrNameLst>
                                          <p:attrName>style.visibility</p:attrName>
                                        </p:attrNameLst>
                                      </p:cBhvr>
                                      <p:to>
                                        <p:strVal val="visible"/>
                                      </p:to>
                                    </p:set>
                                    <p:animEffect transition="in" filter="dissolve">
                                      <p:cBhvr>
                                        <p:cTn id="16" dur="500"/>
                                        <p:tgtEl>
                                          <p:spTgt spid="158726"/>
                                        </p:tgtEl>
                                      </p:cBhvr>
                                    </p:animEffect>
                                  </p:childTnLst>
                                </p:cTn>
                              </p:par>
                            </p:childTnLst>
                          </p:cTn>
                        </p:par>
                        <p:par>
                          <p:cTn id="17" fill="hold" nodeType="afterGroup">
                            <p:stCondLst>
                              <p:cond delay="2500"/>
                            </p:stCondLst>
                            <p:childTnLst>
                              <p:par>
                                <p:cTn id="18" presetID="9" presetClass="entr" presetSubtype="0" fill="hold" grpId="0" nodeType="afterEffect">
                                  <p:stCondLst>
                                    <p:cond delay="1000"/>
                                  </p:stCondLst>
                                  <p:childTnLst>
                                    <p:set>
                                      <p:cBhvr>
                                        <p:cTn id="19" dur="1" fill="hold">
                                          <p:stCondLst>
                                            <p:cond delay="0"/>
                                          </p:stCondLst>
                                        </p:cTn>
                                        <p:tgtEl>
                                          <p:spTgt spid="158727"/>
                                        </p:tgtEl>
                                        <p:attrNameLst>
                                          <p:attrName>style.visibility</p:attrName>
                                        </p:attrNameLst>
                                      </p:cBhvr>
                                      <p:to>
                                        <p:strVal val="visible"/>
                                      </p:to>
                                    </p:set>
                                    <p:animEffect transition="in" filter="dissolve">
                                      <p:cBhvr>
                                        <p:cTn id="20" dur="500"/>
                                        <p:tgtEl>
                                          <p:spTgt spid="158727"/>
                                        </p:tgtEl>
                                      </p:cBhvr>
                                    </p:animEffect>
                                  </p:childTnLst>
                                </p:cTn>
                              </p:par>
                            </p:childTnLst>
                          </p:cTn>
                        </p:par>
                        <p:par>
                          <p:cTn id="21" fill="hold" nodeType="afterGroup">
                            <p:stCondLst>
                              <p:cond delay="4000"/>
                            </p:stCondLst>
                            <p:childTnLst>
                              <p:par>
                                <p:cTn id="22" presetID="1" presetClass="entr" presetSubtype="0" fill="hold" grpId="0" nodeType="afterEffect">
                                  <p:stCondLst>
                                    <p:cond delay="1000"/>
                                  </p:stCondLst>
                                  <p:childTnLst>
                                    <p:set>
                                      <p:cBhvr>
                                        <p:cTn id="23" dur="1" fill="hold">
                                          <p:stCondLst>
                                            <p:cond delay="499"/>
                                          </p:stCondLst>
                                        </p:cTn>
                                        <p:tgtEl>
                                          <p:spTgt spid="158730"/>
                                        </p:tgtEl>
                                        <p:attrNameLst>
                                          <p:attrName>style.visibility</p:attrName>
                                        </p:attrNameLst>
                                      </p:cBhvr>
                                      <p:to>
                                        <p:strVal val="visible"/>
                                      </p:to>
                                    </p:set>
                                  </p:childTnLst>
                                </p:cTn>
                              </p:par>
                            </p:childTnLst>
                          </p:cTn>
                        </p:par>
                        <p:par>
                          <p:cTn id="24" fill="hold" nodeType="afterGroup">
                            <p:stCondLst>
                              <p:cond delay="5500"/>
                            </p:stCondLst>
                            <p:childTnLst>
                              <p:par>
                                <p:cTn id="25" presetID="1" presetClass="entr" presetSubtype="0" fill="hold" grpId="0" nodeType="afterEffect">
                                  <p:stCondLst>
                                    <p:cond delay="0"/>
                                  </p:stCondLst>
                                  <p:childTnLst>
                                    <p:set>
                                      <p:cBhvr>
                                        <p:cTn id="26" dur="1" fill="hold">
                                          <p:stCondLst>
                                            <p:cond delay="499"/>
                                          </p:stCondLst>
                                        </p:cTn>
                                        <p:tgtEl>
                                          <p:spTgt spid="158731"/>
                                        </p:tgtEl>
                                        <p:attrNameLst>
                                          <p:attrName>style.visibility</p:attrName>
                                        </p:attrNameLst>
                                      </p:cBhvr>
                                      <p:to>
                                        <p:strVal val="visible"/>
                                      </p:to>
                                    </p:set>
                                  </p:childTnLst>
                                </p:cTn>
                              </p:par>
                            </p:childTnLst>
                          </p:cTn>
                        </p:par>
                        <p:par>
                          <p:cTn id="27" fill="hold" nodeType="afterGroup">
                            <p:stCondLst>
                              <p:cond delay="6000"/>
                            </p:stCondLst>
                            <p:childTnLst>
                              <p:par>
                                <p:cTn id="28" presetID="1" presetClass="entr" presetSubtype="0" fill="hold" grpId="0" nodeType="afterEffect">
                                  <p:stCondLst>
                                    <p:cond delay="0"/>
                                  </p:stCondLst>
                                  <p:childTnLst>
                                    <p:set>
                                      <p:cBhvr>
                                        <p:cTn id="29" dur="1" fill="hold">
                                          <p:stCondLst>
                                            <p:cond delay="499"/>
                                          </p:stCondLst>
                                        </p:cTn>
                                        <p:tgtEl>
                                          <p:spTgt spid="158732"/>
                                        </p:tgtEl>
                                        <p:attrNameLst>
                                          <p:attrName>style.visibility</p:attrName>
                                        </p:attrNameLst>
                                      </p:cBhvr>
                                      <p:to>
                                        <p:strVal val="visible"/>
                                      </p:to>
                                    </p:set>
                                  </p:childTnLst>
                                </p:cTn>
                              </p:par>
                            </p:childTnLst>
                          </p:cTn>
                        </p:par>
                        <p:par>
                          <p:cTn id="30" fill="hold" nodeType="afterGroup">
                            <p:stCondLst>
                              <p:cond delay="6500"/>
                            </p:stCondLst>
                            <p:childTnLst>
                              <p:par>
                                <p:cTn id="31" presetID="1" presetClass="entr" presetSubtype="0" fill="hold" grpId="0" nodeType="afterEffect">
                                  <p:stCondLst>
                                    <p:cond delay="0"/>
                                  </p:stCondLst>
                                  <p:childTnLst>
                                    <p:set>
                                      <p:cBhvr>
                                        <p:cTn id="32" dur="1" fill="hold">
                                          <p:stCondLst>
                                            <p:cond delay="499"/>
                                          </p:stCondLst>
                                        </p:cTn>
                                        <p:tgtEl>
                                          <p:spTgt spid="158733"/>
                                        </p:tgtEl>
                                        <p:attrNameLst>
                                          <p:attrName>style.visibility</p:attrName>
                                        </p:attrNameLst>
                                      </p:cBhvr>
                                      <p:to>
                                        <p:strVal val="visible"/>
                                      </p:to>
                                    </p:set>
                                  </p:childTnLst>
                                </p:cTn>
                              </p:par>
                            </p:childTnLst>
                          </p:cTn>
                        </p:par>
                        <p:par>
                          <p:cTn id="33" fill="hold" nodeType="afterGroup">
                            <p:stCondLst>
                              <p:cond delay="7000"/>
                            </p:stCondLst>
                            <p:childTnLst>
                              <p:par>
                                <p:cTn id="34" presetID="1" presetClass="entr" presetSubtype="0" fill="hold" grpId="0" nodeType="afterEffect">
                                  <p:stCondLst>
                                    <p:cond delay="0"/>
                                  </p:stCondLst>
                                  <p:childTnLst>
                                    <p:set>
                                      <p:cBhvr>
                                        <p:cTn id="35" dur="1" fill="hold">
                                          <p:stCondLst>
                                            <p:cond delay="499"/>
                                          </p:stCondLst>
                                        </p:cTn>
                                        <p:tgtEl>
                                          <p:spTgt spid="158734"/>
                                        </p:tgtEl>
                                        <p:attrNameLst>
                                          <p:attrName>style.visibility</p:attrName>
                                        </p:attrNameLst>
                                      </p:cBhvr>
                                      <p:to>
                                        <p:strVal val="visible"/>
                                      </p:to>
                                    </p:set>
                                  </p:childTnLst>
                                </p:cTn>
                              </p:par>
                            </p:childTnLst>
                          </p:cTn>
                        </p:par>
                        <p:par>
                          <p:cTn id="36" fill="hold" nodeType="afterGroup">
                            <p:stCondLst>
                              <p:cond delay="7500"/>
                            </p:stCondLst>
                            <p:childTnLst>
                              <p:par>
                                <p:cTn id="37" presetID="1" presetClass="entr" presetSubtype="0" fill="hold" grpId="0" nodeType="afterEffect">
                                  <p:stCondLst>
                                    <p:cond delay="0"/>
                                  </p:stCondLst>
                                  <p:childTnLst>
                                    <p:set>
                                      <p:cBhvr>
                                        <p:cTn id="38" dur="1" fill="hold">
                                          <p:stCondLst>
                                            <p:cond delay="499"/>
                                          </p:stCondLst>
                                        </p:cTn>
                                        <p:tgtEl>
                                          <p:spTgt spid="158735"/>
                                        </p:tgtEl>
                                        <p:attrNameLst>
                                          <p:attrName>style.visibility</p:attrName>
                                        </p:attrNameLst>
                                      </p:cBhvr>
                                      <p:to>
                                        <p:strVal val="visible"/>
                                      </p:to>
                                    </p:set>
                                  </p:childTnLst>
                                </p:cTn>
                              </p:par>
                            </p:childTnLst>
                          </p:cTn>
                        </p:par>
                        <p:par>
                          <p:cTn id="39" fill="hold" nodeType="afterGroup">
                            <p:stCondLst>
                              <p:cond delay="8000"/>
                            </p:stCondLst>
                            <p:childTnLst>
                              <p:par>
                                <p:cTn id="40" presetID="1" presetClass="entr" presetSubtype="0" fill="hold" grpId="0" nodeType="afterEffect">
                                  <p:stCondLst>
                                    <p:cond delay="0"/>
                                  </p:stCondLst>
                                  <p:childTnLst>
                                    <p:set>
                                      <p:cBhvr>
                                        <p:cTn id="41" dur="1" fill="hold">
                                          <p:stCondLst>
                                            <p:cond delay="499"/>
                                          </p:stCondLst>
                                        </p:cTn>
                                        <p:tgtEl>
                                          <p:spTgt spid="158736"/>
                                        </p:tgtEl>
                                        <p:attrNameLst>
                                          <p:attrName>style.visibility</p:attrName>
                                        </p:attrNameLst>
                                      </p:cBhvr>
                                      <p:to>
                                        <p:strVal val="visible"/>
                                      </p:to>
                                    </p:set>
                                  </p:childTnLst>
                                </p:cTn>
                              </p:par>
                            </p:childTnLst>
                          </p:cTn>
                        </p:par>
                        <p:par>
                          <p:cTn id="42" fill="hold" nodeType="afterGroup">
                            <p:stCondLst>
                              <p:cond delay="8500"/>
                            </p:stCondLst>
                            <p:childTnLst>
                              <p:par>
                                <p:cTn id="43" presetID="9" presetClass="entr" presetSubtype="0" fill="hold" grpId="0" nodeType="afterEffect">
                                  <p:stCondLst>
                                    <p:cond delay="0"/>
                                  </p:stCondLst>
                                  <p:childTnLst>
                                    <p:set>
                                      <p:cBhvr>
                                        <p:cTn id="44" dur="1" fill="hold">
                                          <p:stCondLst>
                                            <p:cond delay="0"/>
                                          </p:stCondLst>
                                        </p:cTn>
                                        <p:tgtEl>
                                          <p:spTgt spid="158724"/>
                                        </p:tgtEl>
                                        <p:attrNameLst>
                                          <p:attrName>style.visibility</p:attrName>
                                        </p:attrNameLst>
                                      </p:cBhvr>
                                      <p:to>
                                        <p:strVal val="visible"/>
                                      </p:to>
                                    </p:set>
                                    <p:animEffect transition="in" filter="dissolve">
                                      <p:cBhvr>
                                        <p:cTn id="45" dur="500"/>
                                        <p:tgtEl>
                                          <p:spTgt spid="15872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499"/>
                                          </p:stCondLst>
                                        </p:cTn>
                                        <p:tgtEl>
                                          <p:spTgt spid="158728"/>
                                        </p:tgtEl>
                                        <p:attrNameLst>
                                          <p:attrName>style.visibility</p:attrName>
                                        </p:attrNameLst>
                                      </p:cBhvr>
                                      <p:to>
                                        <p:strVal val="visible"/>
                                      </p:to>
                                    </p:set>
                                  </p:childTnLst>
                                </p:cTn>
                              </p:par>
                            </p:childTnLst>
                          </p:cTn>
                        </p:par>
                        <p:par>
                          <p:cTn id="50" fill="hold" nodeType="afterGroup">
                            <p:stCondLst>
                              <p:cond delay="500"/>
                            </p:stCondLst>
                            <p:childTnLst>
                              <p:par>
                                <p:cTn id="51" presetID="2" presetClass="entr" presetSubtype="8" fill="hold" grpId="0" nodeType="afterEffect">
                                  <p:stCondLst>
                                    <p:cond delay="0"/>
                                  </p:stCondLst>
                                  <p:childTnLst>
                                    <p:set>
                                      <p:cBhvr>
                                        <p:cTn id="52" dur="1" fill="hold">
                                          <p:stCondLst>
                                            <p:cond delay="0"/>
                                          </p:stCondLst>
                                        </p:cTn>
                                        <p:tgtEl>
                                          <p:spTgt spid="158737"/>
                                        </p:tgtEl>
                                        <p:attrNameLst>
                                          <p:attrName>style.visibility</p:attrName>
                                        </p:attrNameLst>
                                      </p:cBhvr>
                                      <p:to>
                                        <p:strVal val="visible"/>
                                      </p:to>
                                    </p:set>
                                    <p:anim calcmode="lin" valueType="num">
                                      <p:cBhvr additive="base">
                                        <p:cTn id="53" dur="500" fill="hold"/>
                                        <p:tgtEl>
                                          <p:spTgt spid="158737"/>
                                        </p:tgtEl>
                                        <p:attrNameLst>
                                          <p:attrName>ppt_x</p:attrName>
                                        </p:attrNameLst>
                                      </p:cBhvr>
                                      <p:tavLst>
                                        <p:tav tm="0">
                                          <p:val>
                                            <p:strVal val="0-#ppt_w/2"/>
                                          </p:val>
                                        </p:tav>
                                        <p:tav tm="100000">
                                          <p:val>
                                            <p:strVal val="#ppt_x"/>
                                          </p:val>
                                        </p:tav>
                                      </p:tavLst>
                                    </p:anim>
                                    <p:anim calcmode="lin" valueType="num">
                                      <p:cBhvr additive="base">
                                        <p:cTn id="54" dur="500" fill="hold"/>
                                        <p:tgtEl>
                                          <p:spTgt spid="158737"/>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158729"/>
                                        </p:tgtEl>
                                        <p:attrNameLst>
                                          <p:attrName>style.visibility</p:attrName>
                                        </p:attrNameLst>
                                      </p:cBhvr>
                                      <p:to>
                                        <p:strVal val="visible"/>
                                      </p:to>
                                    </p:set>
                                  </p:childTnLst>
                                </p:cTn>
                              </p:par>
                            </p:childTnLst>
                          </p:cTn>
                        </p:par>
                        <p:par>
                          <p:cTn id="59" fill="hold" nodeType="afterGroup">
                            <p:stCondLst>
                              <p:cond delay="500"/>
                            </p:stCondLst>
                            <p:childTnLst>
                              <p:par>
                                <p:cTn id="60" presetID="2" presetClass="entr" presetSubtype="2" fill="hold" grpId="0" nodeType="afterEffect">
                                  <p:stCondLst>
                                    <p:cond delay="0"/>
                                  </p:stCondLst>
                                  <p:childTnLst>
                                    <p:set>
                                      <p:cBhvr>
                                        <p:cTn id="61" dur="1" fill="hold">
                                          <p:stCondLst>
                                            <p:cond delay="0"/>
                                          </p:stCondLst>
                                        </p:cTn>
                                        <p:tgtEl>
                                          <p:spTgt spid="158738"/>
                                        </p:tgtEl>
                                        <p:attrNameLst>
                                          <p:attrName>style.visibility</p:attrName>
                                        </p:attrNameLst>
                                      </p:cBhvr>
                                      <p:to>
                                        <p:strVal val="visible"/>
                                      </p:to>
                                    </p:set>
                                    <p:anim calcmode="lin" valueType="num">
                                      <p:cBhvr additive="base">
                                        <p:cTn id="62" dur="500" fill="hold"/>
                                        <p:tgtEl>
                                          <p:spTgt spid="158738"/>
                                        </p:tgtEl>
                                        <p:attrNameLst>
                                          <p:attrName>ppt_x</p:attrName>
                                        </p:attrNameLst>
                                      </p:cBhvr>
                                      <p:tavLst>
                                        <p:tav tm="0">
                                          <p:val>
                                            <p:strVal val="1+#ppt_w/2"/>
                                          </p:val>
                                        </p:tav>
                                        <p:tav tm="100000">
                                          <p:val>
                                            <p:strVal val="#ppt_x"/>
                                          </p:val>
                                        </p:tav>
                                      </p:tavLst>
                                    </p:anim>
                                    <p:anim calcmode="lin" valueType="num">
                                      <p:cBhvr additive="base">
                                        <p:cTn id="63" dur="500" fill="hold"/>
                                        <p:tgtEl>
                                          <p:spTgt spid="1587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autoUpdateAnimBg="0"/>
      <p:bldP spid="158724" grpId="0" autoUpdateAnimBg="0"/>
      <p:bldP spid="158725" grpId="0" autoUpdateAnimBg="0"/>
      <p:bldP spid="158726" grpId="0" autoUpdateAnimBg="0"/>
      <p:bldP spid="158727" grpId="0" autoUpdateAnimBg="0"/>
      <p:bldP spid="158728" grpId="0" animBg="1"/>
      <p:bldP spid="158729" grpId="0" animBg="1"/>
      <p:bldP spid="158730" grpId="0" autoUpdateAnimBg="0"/>
      <p:bldP spid="158731" grpId="0" animBg="1"/>
      <p:bldP spid="158732" grpId="0" animBg="1"/>
      <p:bldP spid="158733" grpId="0" animBg="1"/>
      <p:bldP spid="158734" grpId="0" animBg="1"/>
      <p:bldP spid="158735" grpId="0" animBg="1"/>
      <p:bldP spid="158736" grpId="0" animBg="1"/>
      <p:bldP spid="158737" grpId="0" autoUpdateAnimBg="0"/>
      <p:bldP spid="158738"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3600" dirty="0"/>
              <a:t>Alabama DUI Law Based on </a:t>
            </a:r>
            <a:r>
              <a:rPr lang="en-US" sz="3600" b="1" dirty="0">
                <a:solidFill>
                  <a:srgbClr val="C00000"/>
                </a:solidFill>
              </a:rPr>
              <a:t>Blood</a:t>
            </a:r>
            <a:r>
              <a:rPr lang="en-US" sz="3600" dirty="0"/>
              <a:t> Alcohol</a:t>
            </a:r>
          </a:p>
        </p:txBody>
      </p:sp>
      <p:sp>
        <p:nvSpPr>
          <p:cNvPr id="60418" name="Content Placeholder 2"/>
          <p:cNvSpPr>
            <a:spLocks noGrp="1"/>
          </p:cNvSpPr>
          <p:nvPr>
            <p:ph idx="1"/>
          </p:nvPr>
        </p:nvSpPr>
        <p:spPr>
          <a:xfrm>
            <a:off x="381000" y="1722438"/>
            <a:ext cx="8305800" cy="4754562"/>
          </a:xfrm>
        </p:spPr>
        <p:txBody>
          <a:bodyPr/>
          <a:lstStyle/>
          <a:p>
            <a:pPr marL="0" indent="0" algn="ctr" eaLnBrk="1" hangingPunct="1">
              <a:buFont typeface="Arial" charset="0"/>
              <a:buNone/>
            </a:pPr>
            <a:r>
              <a:rPr lang="en-US" sz="2800" dirty="0"/>
              <a:t>Title 32-5A-191(a)states in part:</a:t>
            </a:r>
          </a:p>
          <a:p>
            <a:pPr marL="0" indent="0" eaLnBrk="1" hangingPunct="1">
              <a:buFont typeface="Arial" charset="0"/>
              <a:buNone/>
            </a:pPr>
            <a:endParaRPr lang="en-US" sz="2800" dirty="0"/>
          </a:p>
          <a:p>
            <a:pPr marL="0" indent="0" eaLnBrk="1" hangingPunct="1">
              <a:buFont typeface="Arial" charset="0"/>
              <a:buNone/>
            </a:pPr>
            <a:r>
              <a:rPr lang="en-US" sz="2800" dirty="0"/>
              <a:t>	“A person shall not drive or be in actual physical control of a vehicle while:</a:t>
            </a:r>
          </a:p>
          <a:p>
            <a:pPr marL="0" indent="0" eaLnBrk="1" hangingPunct="1">
              <a:buFont typeface="Arial" charset="0"/>
              <a:buNone/>
            </a:pPr>
            <a:r>
              <a:rPr lang="en-US" sz="2800" dirty="0"/>
              <a:t>	(1) There is 0.08 percent or more by weight of alcohol in his or her </a:t>
            </a:r>
            <a:r>
              <a:rPr lang="en-US" sz="2800" dirty="0">
                <a:solidFill>
                  <a:srgbClr val="FF0000"/>
                </a:solidFill>
              </a:rPr>
              <a:t>blood</a:t>
            </a:r>
            <a:r>
              <a:rPr lang="en-US" sz="2800" dirty="0"/>
              <a:t>;</a:t>
            </a:r>
          </a:p>
          <a:p>
            <a:pPr marL="0" indent="0" eaLnBrk="1" hangingPunct="1">
              <a:buFont typeface="Arial" charset="0"/>
              <a:buNone/>
            </a:pPr>
            <a:r>
              <a:rPr lang="en-US" sz="2800" dirty="0"/>
              <a:t>	(2)  Under the influence of alcohol …” </a:t>
            </a:r>
          </a:p>
          <a:p>
            <a:pPr marL="0" indent="0" eaLnBrk="1" hangingPunct="1">
              <a:buFont typeface="Arial" charset="0"/>
              <a:buNone/>
            </a:pPr>
            <a:r>
              <a:rPr lang="en-US" sz="2800" dirty="0"/>
              <a:t>[remainder of statute omitted]</a:t>
            </a:r>
          </a:p>
        </p:txBody>
      </p:sp>
      <p:pic>
        <p:nvPicPr>
          <p:cNvPr id="60419" name="Picture 3" descr="al-great-seal-color.gif"/>
          <p:cNvPicPr>
            <a:picLocks noChangeAspect="1"/>
          </p:cNvPicPr>
          <p:nvPr/>
        </p:nvPicPr>
        <p:blipFill>
          <a:blip r:embed="rId3"/>
          <a:srcRect/>
          <a:stretch>
            <a:fillRect/>
          </a:stretch>
        </p:blipFill>
        <p:spPr bwMode="auto">
          <a:xfrm>
            <a:off x="304800" y="1139825"/>
            <a:ext cx="1690688" cy="1679575"/>
          </a:xfrm>
          <a:prstGeom prst="rect">
            <a:avLst/>
          </a:prstGeom>
          <a:noFill/>
          <a:ln w="9525">
            <a:noFill/>
            <a:miter lim="800000"/>
            <a:headEnd/>
            <a:tailEnd/>
          </a:ln>
        </p:spPr>
      </p:pic>
      <p:pic>
        <p:nvPicPr>
          <p:cNvPr id="60420" name="Picture 4" descr="legal_scales_gold.png"/>
          <p:cNvPicPr>
            <a:picLocks noChangeAspect="1"/>
          </p:cNvPicPr>
          <p:nvPr/>
        </p:nvPicPr>
        <p:blipFill>
          <a:blip r:embed="rId4"/>
          <a:srcRect/>
          <a:stretch>
            <a:fillRect/>
          </a:stretch>
        </p:blipFill>
        <p:spPr bwMode="auto">
          <a:xfrm>
            <a:off x="6858000" y="1219200"/>
            <a:ext cx="1843088" cy="1490663"/>
          </a:xfrm>
          <a:prstGeom prst="rect">
            <a:avLst/>
          </a:prstGeom>
          <a:noFill/>
          <a:ln w="9525">
            <a:noFill/>
            <a:miter lim="800000"/>
            <a:headEnd/>
            <a:tailEnd/>
          </a:ln>
        </p:spPr>
      </p:pic>
    </p:spTree>
    <p:extLst>
      <p:ext uri="{BB962C8B-B14F-4D97-AF65-F5344CB8AC3E}">
        <p14:creationId xmlns:p14="http://schemas.microsoft.com/office/powerpoint/2010/main" val="2708160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4000" b="1" dirty="0"/>
              <a:t>Alcohol Testing in Alabama</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295400"/>
            <a:ext cx="8229600" cy="5029200"/>
          </a:xfrm>
        </p:spPr>
        <p:txBody>
          <a:bodyPr>
            <a:normAutofit lnSpcReduction="10000"/>
          </a:bodyPr>
          <a:lstStyle/>
          <a:p>
            <a:pPr>
              <a:buFont typeface="Wingdings" panose="05000000000000000000" pitchFamily="2" charset="2"/>
              <a:buChar char="v"/>
            </a:pPr>
            <a:r>
              <a:rPr lang="en-US" sz="2800" i="1" dirty="0">
                <a:latin typeface="Arial" panose="020B0604020202020204" pitchFamily="34" charset="0"/>
                <a:cs typeface="Arial" panose="020B0604020202020204" pitchFamily="34" charset="0"/>
              </a:rPr>
              <a:t>The Chemical Test for Intoxication Act: </a:t>
            </a:r>
            <a:r>
              <a:rPr lang="en-US" sz="2800" dirty="0">
                <a:latin typeface="Arial" panose="020B0604020202020204" pitchFamily="34" charset="0"/>
                <a:cs typeface="Arial" panose="020B0604020202020204" pitchFamily="34" charset="0"/>
              </a:rPr>
              <a:t>Code of Alabama, 1975 section 32-5A-194</a:t>
            </a:r>
          </a:p>
          <a:p>
            <a:pPr marL="0" indent="0">
              <a:buNone/>
            </a:pPr>
            <a:endParaRPr lang="en-US" sz="2800" i="1" dirty="0">
              <a:latin typeface="Arial" panose="020B0604020202020204" pitchFamily="34" charset="0"/>
              <a:cs typeface="Arial" panose="020B0604020202020204" pitchFamily="34" charset="0"/>
            </a:endParaRPr>
          </a:p>
          <a:p>
            <a:pPr>
              <a:buFont typeface="Wingdings" panose="05000000000000000000" pitchFamily="2" charset="2"/>
              <a:buChar char="v"/>
            </a:pPr>
            <a:r>
              <a:rPr lang="en-US" sz="2800" dirty="0">
                <a:latin typeface="Arial" panose="020B0604020202020204" pitchFamily="34" charset="0"/>
                <a:cs typeface="Arial" panose="020B0604020202020204" pitchFamily="34" charset="0"/>
              </a:rPr>
              <a:t>Section 32-5A-194(a)(5): “Percent by weight of alcohol in the </a:t>
            </a:r>
            <a:r>
              <a:rPr lang="en-US" sz="2800" dirty="0">
                <a:solidFill>
                  <a:srgbClr val="FF0000"/>
                </a:solidFill>
                <a:latin typeface="Arial" panose="020B0604020202020204" pitchFamily="34" charset="0"/>
                <a:cs typeface="Arial" panose="020B0604020202020204" pitchFamily="34" charset="0"/>
              </a:rPr>
              <a:t>blood</a:t>
            </a:r>
            <a:r>
              <a:rPr lang="en-US" sz="2800" dirty="0">
                <a:latin typeface="Arial" panose="020B0604020202020204" pitchFamily="34" charset="0"/>
                <a:cs typeface="Arial" panose="020B0604020202020204" pitchFamily="34" charset="0"/>
              </a:rPr>
              <a:t> shall be based on grams of alcohol per 100 cubic centimeters of blood or grams of alcohol per </a:t>
            </a:r>
            <a:r>
              <a:rPr lang="en-US" sz="2800" b="1" dirty="0">
                <a:latin typeface="Arial" panose="020B0604020202020204" pitchFamily="34" charset="0"/>
                <a:cs typeface="Arial" panose="020B0604020202020204" pitchFamily="34" charset="0"/>
              </a:rPr>
              <a:t>210 liters of breath</a:t>
            </a:r>
            <a:r>
              <a:rPr lang="en-US" sz="2800" dirty="0">
                <a:latin typeface="Arial" panose="020B0604020202020204" pitchFamily="34" charset="0"/>
                <a:cs typeface="Arial" panose="020B0604020202020204" pitchFamily="34" charset="0"/>
              </a:rPr>
              <a:t>.” </a:t>
            </a:r>
          </a:p>
          <a:p>
            <a:pPr marL="0" indent="0">
              <a:buNone/>
            </a:pPr>
            <a:endParaRPr lang="en-US" sz="2800" dirty="0">
              <a:latin typeface="Arial" panose="020B0604020202020204" pitchFamily="34" charset="0"/>
              <a:cs typeface="Arial" panose="020B0604020202020204" pitchFamily="34" charset="0"/>
            </a:endParaRPr>
          </a:p>
          <a:p>
            <a:pPr>
              <a:buFont typeface="Wingdings" panose="05000000000000000000" pitchFamily="2" charset="2"/>
              <a:buChar char="v"/>
            </a:pPr>
            <a:r>
              <a:rPr lang="en-US" sz="2800" dirty="0">
                <a:latin typeface="Arial" panose="020B0604020202020204" pitchFamily="34" charset="0"/>
                <a:cs typeface="Arial" panose="020B0604020202020204" pitchFamily="34" charset="0"/>
              </a:rPr>
              <a:t>The Code of Alabama allows </a:t>
            </a:r>
            <a:r>
              <a:rPr lang="en-US" sz="2800" dirty="0">
                <a:solidFill>
                  <a:srgbClr val="FF0000"/>
                </a:solidFill>
                <a:latin typeface="Arial" panose="020B0604020202020204" pitchFamily="34" charset="0"/>
                <a:cs typeface="Arial" panose="020B0604020202020204" pitchFamily="34" charset="0"/>
              </a:rPr>
              <a:t>blood </a:t>
            </a:r>
            <a:r>
              <a:rPr lang="en-US" sz="2800" dirty="0">
                <a:latin typeface="Arial" panose="020B0604020202020204" pitchFamily="34" charset="0"/>
                <a:cs typeface="Arial" panose="020B0604020202020204" pitchFamily="34" charset="0"/>
              </a:rPr>
              <a:t>to be tested </a:t>
            </a:r>
            <a:r>
              <a:rPr lang="en-US" sz="2800" b="1" i="1" dirty="0">
                <a:latin typeface="Arial" panose="020B0604020202020204" pitchFamily="34" charset="0"/>
                <a:cs typeface="Arial" panose="020B0604020202020204" pitchFamily="34" charset="0"/>
              </a:rPr>
              <a:t>directly</a:t>
            </a:r>
            <a:r>
              <a:rPr lang="en-US" sz="2800" dirty="0">
                <a:latin typeface="Arial" panose="020B0604020202020204" pitchFamily="34" charset="0"/>
                <a:cs typeface="Arial" panose="020B0604020202020204" pitchFamily="34" charset="0"/>
              </a:rPr>
              <a:t> (by use of blood testing) or </a:t>
            </a:r>
            <a:r>
              <a:rPr lang="en-US" sz="2800" b="1" i="1" dirty="0">
                <a:latin typeface="Arial" panose="020B0604020202020204" pitchFamily="34" charset="0"/>
                <a:cs typeface="Arial" panose="020B0604020202020204" pitchFamily="34" charset="0"/>
              </a:rPr>
              <a:t>indirectly</a:t>
            </a:r>
            <a:r>
              <a:rPr lang="en-US" sz="2800" dirty="0">
                <a:latin typeface="Arial" panose="020B0604020202020204" pitchFamily="34" charset="0"/>
                <a:cs typeface="Arial" panose="020B0604020202020204" pitchFamily="34" charset="0"/>
              </a:rPr>
              <a:t> (by use of breath testing).</a:t>
            </a:r>
            <a:endParaRPr lang="en-US" sz="2800" dirty="0"/>
          </a:p>
        </p:txBody>
      </p:sp>
    </p:spTree>
    <p:extLst>
      <p:ext uri="{BB962C8B-B14F-4D97-AF65-F5344CB8AC3E}">
        <p14:creationId xmlns:p14="http://schemas.microsoft.com/office/powerpoint/2010/main" val="199780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Preferred Testing Method</a:t>
            </a:r>
          </a:p>
        </p:txBody>
      </p:sp>
      <p:sp>
        <p:nvSpPr>
          <p:cNvPr id="3" name="Content Placeholder 2"/>
          <p:cNvSpPr>
            <a:spLocks noGrp="1"/>
          </p:cNvSpPr>
          <p:nvPr>
            <p:ph idx="1"/>
          </p:nvPr>
        </p:nvSpPr>
        <p:spPr/>
        <p:txBody>
          <a:bodyPr/>
          <a:lstStyle/>
          <a:p>
            <a:pPr marL="0" indent="0">
              <a:buNone/>
            </a:pPr>
            <a:r>
              <a:rPr lang="en-US" dirty="0">
                <a:latin typeface="Arial" panose="020B0604020202020204" pitchFamily="34" charset="0"/>
                <a:cs typeface="Arial" panose="020B0604020202020204" pitchFamily="34" charset="0"/>
              </a:rPr>
              <a:t>Which method is the scientifically preferred method to determine ethanol in the bloodstream - blood or breath?</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Direct testing </a:t>
            </a:r>
            <a:r>
              <a:rPr lang="en-US" dirty="0">
                <a:latin typeface="Arial" panose="020B0604020202020204" pitchFamily="34" charset="0"/>
                <a:cs typeface="Arial" panose="020B0604020202020204" pitchFamily="34" charset="0"/>
              </a:rPr>
              <a:t>(blood) or </a:t>
            </a:r>
            <a:r>
              <a:rPr lang="en-US" b="1" dirty="0">
                <a:latin typeface="Arial" panose="020B0604020202020204" pitchFamily="34" charset="0"/>
                <a:cs typeface="Arial" panose="020B0604020202020204" pitchFamily="34" charset="0"/>
              </a:rPr>
              <a:t>indirect testing </a:t>
            </a:r>
            <a:r>
              <a:rPr lang="en-US" dirty="0">
                <a:latin typeface="Arial" panose="020B0604020202020204" pitchFamily="34" charset="0"/>
                <a:cs typeface="Arial" panose="020B0604020202020204" pitchFamily="34" charset="0"/>
              </a:rPr>
              <a:t>(breath)? </a:t>
            </a:r>
          </a:p>
        </p:txBody>
      </p:sp>
    </p:spTree>
    <p:extLst>
      <p:ext uri="{BB962C8B-B14F-4D97-AF65-F5344CB8AC3E}">
        <p14:creationId xmlns:p14="http://schemas.microsoft.com/office/powerpoint/2010/main" val="106094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is Breath Testing Used?</a:t>
            </a:r>
          </a:p>
        </p:txBody>
      </p:sp>
      <p:sp>
        <p:nvSpPr>
          <p:cNvPr id="5" name="Content Placeholder 4"/>
          <p:cNvSpPr>
            <a:spLocks noGrp="1"/>
          </p:cNvSpPr>
          <p:nvPr>
            <p:ph idx="1"/>
          </p:nvPr>
        </p:nvSpPr>
        <p:spPr>
          <a:xfrm>
            <a:off x="457200" y="1417638"/>
            <a:ext cx="8382000" cy="4708525"/>
          </a:xfrm>
        </p:spPr>
        <p:txBody>
          <a:bodyPr>
            <a:normAutofit lnSpcReduction="10000"/>
          </a:bodyPr>
          <a:lstStyle/>
          <a:p>
            <a:pPr marL="514350" indent="-514350">
              <a:buAutoNum type="arabicPeriod"/>
            </a:pPr>
            <a:r>
              <a:rPr lang="en-US" b="1" dirty="0"/>
              <a:t>Low cost </a:t>
            </a:r>
            <a:r>
              <a:rPr lang="en-US" dirty="0"/>
              <a:t>– no cost to run a test</a:t>
            </a:r>
          </a:p>
          <a:p>
            <a:pPr marL="514350" indent="-514350">
              <a:buAutoNum type="arabicPeriod"/>
            </a:pPr>
            <a:r>
              <a:rPr lang="en-US" b="1" dirty="0"/>
              <a:t>Quick</a:t>
            </a:r>
            <a:r>
              <a:rPr lang="en-US" dirty="0"/>
              <a:t> – results back in minutes</a:t>
            </a:r>
          </a:p>
          <a:p>
            <a:pPr marL="514350" indent="-514350">
              <a:buAutoNum type="arabicPeriod"/>
            </a:pPr>
            <a:r>
              <a:rPr lang="en-US" b="1" dirty="0"/>
              <a:t>No expertise required </a:t>
            </a:r>
            <a:r>
              <a:rPr lang="en-US" dirty="0"/>
              <a:t>– does not require any expertise to run a test – just push the “go” button</a:t>
            </a:r>
          </a:p>
          <a:p>
            <a:pPr marL="514350" indent="-514350">
              <a:buAutoNum type="arabicPeriod"/>
            </a:pPr>
            <a:r>
              <a:rPr lang="en-US" b="1" dirty="0"/>
              <a:t>Non-Invasive</a:t>
            </a:r>
            <a:r>
              <a:rPr lang="en-US" dirty="0"/>
              <a:t> – No blood is drawn; no entry into the body</a:t>
            </a:r>
          </a:p>
          <a:p>
            <a:pPr marL="514350" indent="-514350">
              <a:buAutoNum type="arabicPeriod"/>
            </a:pPr>
            <a:r>
              <a:rPr lang="en-US" b="1" dirty="0"/>
              <a:t>Clean and convenient </a:t>
            </a:r>
            <a:r>
              <a:rPr lang="en-US" dirty="0"/>
              <a:t>– the machine is always ready; no wait time</a:t>
            </a:r>
          </a:p>
        </p:txBody>
      </p:sp>
    </p:spTree>
    <p:extLst>
      <p:ext uri="{BB962C8B-B14F-4D97-AF65-F5344CB8AC3E}">
        <p14:creationId xmlns:p14="http://schemas.microsoft.com/office/powerpoint/2010/main" val="185926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Six Points of Error in </a:t>
            </a:r>
            <a:r>
              <a:rPr lang="en-US" b="1" i="1" dirty="0"/>
              <a:t>Every</a:t>
            </a:r>
            <a:r>
              <a:rPr lang="en-US" dirty="0"/>
              <a:t> Breath Test</a:t>
            </a:r>
          </a:p>
        </p:txBody>
      </p:sp>
      <p:sp>
        <p:nvSpPr>
          <p:cNvPr id="3" name="Content Placeholder 2"/>
          <p:cNvSpPr>
            <a:spLocks noGrp="1"/>
          </p:cNvSpPr>
          <p:nvPr>
            <p:ph idx="1"/>
          </p:nvPr>
        </p:nvSpPr>
        <p:spPr/>
        <p:txBody>
          <a:bodyPr/>
          <a:lstStyle/>
          <a:p>
            <a:r>
              <a:rPr lang="en-US" dirty="0"/>
              <a:t>Machine Error (Measurement Error)</a:t>
            </a:r>
          </a:p>
          <a:p>
            <a:r>
              <a:rPr lang="en-US" dirty="0"/>
              <a:t>Breathing Pattern</a:t>
            </a:r>
          </a:p>
          <a:p>
            <a:r>
              <a:rPr lang="en-US" dirty="0"/>
              <a:t>Breath Temperature</a:t>
            </a:r>
          </a:p>
          <a:p>
            <a:r>
              <a:rPr lang="en-US" dirty="0"/>
              <a:t>Hematocrit Variability</a:t>
            </a:r>
          </a:p>
          <a:p>
            <a:r>
              <a:rPr lang="en-US" dirty="0"/>
              <a:t>Partition Ratio</a:t>
            </a:r>
          </a:p>
          <a:p>
            <a:r>
              <a:rPr lang="en-US" dirty="0"/>
              <a:t>Residual Alcohol (Mouth Alcohol)</a:t>
            </a:r>
          </a:p>
          <a:p>
            <a:endParaRPr lang="en-US" dirty="0"/>
          </a:p>
        </p:txBody>
      </p:sp>
    </p:spTree>
    <p:extLst>
      <p:ext uri="{BB962C8B-B14F-4D97-AF65-F5344CB8AC3E}">
        <p14:creationId xmlns:p14="http://schemas.microsoft.com/office/powerpoint/2010/main" val="318366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Accuracy and Precision</a:t>
            </a:r>
          </a:p>
        </p:txBody>
      </p:sp>
      <p:sp>
        <p:nvSpPr>
          <p:cNvPr id="35842" name="Rectangle 2"/>
          <p:cNvSpPr>
            <a:spLocks noGrp="1" noChangeArrowheads="1"/>
          </p:cNvSpPr>
          <p:nvPr>
            <p:ph idx="1"/>
          </p:nvPr>
        </p:nvSpPr>
        <p:spPr>
          <a:xfrm>
            <a:off x="403410" y="1219200"/>
            <a:ext cx="8435789" cy="5181599"/>
          </a:xfrm>
        </p:spPr>
        <p:txBody>
          <a:bodyPr>
            <a:normAutofit/>
          </a:bodyPr>
          <a:lstStyle/>
          <a:p>
            <a:pPr eaLnBrk="1" hangingPunct="1">
              <a:buFont typeface="Wingdings" panose="05000000000000000000" pitchFamily="2" charset="2"/>
              <a:buChar char="§"/>
            </a:pPr>
            <a:r>
              <a:rPr lang="en-US" altLang="en-US" sz="2800" b="1" i="1" dirty="0">
                <a:latin typeface="Arial" panose="020B0604020202020204" pitchFamily="34" charset="0"/>
                <a:cs typeface="Arial" panose="020B0604020202020204" pitchFamily="34" charset="0"/>
              </a:rPr>
              <a:t>Accuracy</a:t>
            </a:r>
            <a:r>
              <a:rPr lang="en-US" altLang="en-US" sz="2800" dirty="0">
                <a:latin typeface="Arial" panose="020B0604020202020204" pitchFamily="34" charset="0"/>
                <a:cs typeface="Arial" panose="020B0604020202020204" pitchFamily="34" charset="0"/>
              </a:rPr>
              <a:t> is the degree of veracity while </a:t>
            </a:r>
            <a:r>
              <a:rPr lang="en-US" altLang="en-US" sz="2800" b="1" i="1" dirty="0">
                <a:latin typeface="Arial" panose="020B0604020202020204" pitchFamily="34" charset="0"/>
                <a:cs typeface="Arial" panose="020B0604020202020204" pitchFamily="34" charset="0"/>
              </a:rPr>
              <a:t>precision</a:t>
            </a:r>
            <a:r>
              <a:rPr lang="en-US" altLang="en-US" sz="2800" dirty="0">
                <a:latin typeface="Arial" panose="020B0604020202020204" pitchFamily="34" charset="0"/>
                <a:cs typeface="Arial" panose="020B0604020202020204" pitchFamily="34" charset="0"/>
              </a:rPr>
              <a:t> is the degree of reproducibility. </a:t>
            </a:r>
          </a:p>
          <a:p>
            <a:pPr eaLnBrk="1" hangingPunct="1">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We want accuracy </a:t>
            </a:r>
            <a:r>
              <a:rPr lang="en-US" altLang="en-US" sz="2800" u="sng" dirty="0">
                <a:latin typeface="Arial" panose="020B0604020202020204" pitchFamily="34" charset="0"/>
                <a:cs typeface="Arial" panose="020B0604020202020204" pitchFamily="34" charset="0"/>
              </a:rPr>
              <a:t>and</a:t>
            </a:r>
            <a:r>
              <a:rPr lang="en-US" altLang="en-US" sz="2800" dirty="0">
                <a:latin typeface="Arial" panose="020B0604020202020204" pitchFamily="34" charset="0"/>
                <a:cs typeface="Arial" panose="020B0604020202020204" pitchFamily="34" charset="0"/>
              </a:rPr>
              <a:t> precision in any test!</a:t>
            </a:r>
          </a:p>
        </p:txBody>
      </p:sp>
      <p:pic>
        <p:nvPicPr>
          <p:cNvPr id="166915" name="Picture 3" descr="High accuracy, but low precision">
            <a:hlinkClick r:id="rId2" tooltip="High accuracy, but low precision"/>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8956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6" name="Picture 4" descr="High precision, but low accuracy">
            <a:hlinkClick r:id="rId4" tooltip="High precision, but low accuracy"/>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648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7" name="Picture 5" descr="Bristle_Board_Bullsey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9658" y="2849232"/>
            <a:ext cx="4876800" cy="366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5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6915"/>
                                        </p:tgtEl>
                                        <p:attrNameLst>
                                          <p:attrName>style.visibility</p:attrName>
                                        </p:attrNameLst>
                                      </p:cBhvr>
                                      <p:to>
                                        <p:strVal val="visible"/>
                                      </p:to>
                                    </p:set>
                                    <p:animEffect transition="in" filter="blinds(horizontal)">
                                      <p:cBhvr>
                                        <p:cTn id="7" dur="500"/>
                                        <p:tgtEl>
                                          <p:spTgt spid="1669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6916"/>
                                        </p:tgtEl>
                                        <p:attrNameLst>
                                          <p:attrName>style.visibility</p:attrName>
                                        </p:attrNameLst>
                                      </p:cBhvr>
                                      <p:to>
                                        <p:strVal val="visible"/>
                                      </p:to>
                                    </p:set>
                                    <p:animEffect transition="in" filter="blinds(horizontal)">
                                      <p:cBhvr>
                                        <p:cTn id="12" dur="500"/>
                                        <p:tgtEl>
                                          <p:spTgt spid="1669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6917"/>
                                        </p:tgtEl>
                                        <p:attrNameLst>
                                          <p:attrName>style.visibility</p:attrName>
                                        </p:attrNameLst>
                                      </p:cBhvr>
                                      <p:to>
                                        <p:strVal val="visible"/>
                                      </p:to>
                                    </p:set>
                                    <p:animEffect transition="in" filter="blinds(horizontal)">
                                      <p:cBhvr>
                                        <p:cTn id="17" dur="2000"/>
                                        <p:tgtEl>
                                          <p:spTgt spid="166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dirty="0"/>
              <a:t>ADFS Calibration Test - .02 Dry Gas</a:t>
            </a:r>
          </a:p>
        </p:txBody>
      </p:sp>
      <p:sp>
        <p:nvSpPr>
          <p:cNvPr id="6" name="Content Placeholder 5"/>
          <p:cNvSpPr>
            <a:spLocks noGrp="1"/>
          </p:cNvSpPr>
          <p:nvPr>
            <p:ph idx="1"/>
          </p:nvPr>
        </p:nvSpPr>
        <p:spPr>
          <a:xfrm>
            <a:off x="457200" y="1447800"/>
            <a:ext cx="8229600" cy="4678363"/>
          </a:xfrm>
        </p:spPr>
        <p:txBody>
          <a:bodyPr>
            <a:normAutofit lnSpcReduction="10000"/>
          </a:bodyPr>
          <a:lstStyle/>
          <a:p>
            <a:pPr marL="0" indent="0">
              <a:buNone/>
            </a:pPr>
            <a:r>
              <a:rPr lang="en-US" dirty="0"/>
              <a:t>DFS Reg. 370-1-1-.01: “Calibration Checks”</a:t>
            </a:r>
          </a:p>
          <a:p>
            <a:pPr marL="0" indent="0">
              <a:buNone/>
            </a:pPr>
            <a:r>
              <a:rPr lang="en-US" sz="3000" dirty="0"/>
              <a:t>“A 0.020 g/210L ethanol standard is introduced into the instrument before the first subject sample is collected. </a:t>
            </a:r>
            <a:r>
              <a:rPr lang="en-US" sz="3000" b="1" dirty="0">
                <a:solidFill>
                  <a:srgbClr val="FF0000"/>
                </a:solidFill>
              </a:rPr>
              <a:t>An acceptable result of 0.015 to 0.025 g/210L will allow the Breath Alcohol Test to proceed.”</a:t>
            </a:r>
          </a:p>
          <a:p>
            <a:pPr marL="0" indent="0">
              <a:buNone/>
            </a:pPr>
            <a:r>
              <a:rPr lang="en-US" b="1" dirty="0"/>
              <a:t>The calibration margin of error in every calibration check using .02% dry gas (99% pure laboratory standard) is </a:t>
            </a:r>
            <a:r>
              <a:rPr lang="en-US" b="1" dirty="0">
                <a:solidFill>
                  <a:srgbClr val="FF0000"/>
                </a:solidFill>
              </a:rPr>
              <a:t>+/- 0.005 or 4% margin of error.</a:t>
            </a:r>
          </a:p>
        </p:txBody>
      </p:sp>
    </p:spTree>
    <p:extLst>
      <p:ext uri="{BB962C8B-B14F-4D97-AF65-F5344CB8AC3E}">
        <p14:creationId xmlns:p14="http://schemas.microsoft.com/office/powerpoint/2010/main" val="40971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44562"/>
          </a:xfrm>
        </p:spPr>
        <p:txBody>
          <a:bodyPr>
            <a:noAutofit/>
          </a:bodyPr>
          <a:lstStyle/>
          <a:p>
            <a:r>
              <a:rPr lang="en-US" sz="3200" dirty="0">
                <a:latin typeface="Arial" panose="020B0604020202020204" pitchFamily="34" charset="0"/>
                <a:cs typeface="Arial" panose="020B0604020202020204" pitchFamily="34" charset="0"/>
              </a:rPr>
              <a:t>DFS “</a:t>
            </a:r>
            <a:r>
              <a:rPr lang="en-US" sz="3200" i="1" dirty="0">
                <a:latin typeface="Arial" panose="020B0604020202020204" pitchFamily="34" charset="0"/>
                <a:cs typeface="Arial" panose="020B0604020202020204" pitchFamily="34" charset="0"/>
              </a:rPr>
              <a:t>Acceptable Result</a:t>
            </a:r>
            <a:r>
              <a:rPr lang="en-US" sz="3200" dirty="0">
                <a:latin typeface="Arial" panose="020B0604020202020204" pitchFamily="34" charset="0"/>
                <a:cs typeface="Arial" panose="020B0604020202020204" pitchFamily="34" charset="0"/>
              </a:rPr>
              <a:t>” Test -.08 Dry Gas</a:t>
            </a:r>
          </a:p>
        </p:txBody>
      </p:sp>
      <p:sp>
        <p:nvSpPr>
          <p:cNvPr id="6" name="Content Placeholder 5"/>
          <p:cNvSpPr>
            <a:spLocks noGrp="1"/>
          </p:cNvSpPr>
          <p:nvPr>
            <p:ph idx="1"/>
          </p:nvPr>
        </p:nvSpPr>
        <p:spPr>
          <a:xfrm>
            <a:off x="304800" y="1295400"/>
            <a:ext cx="8610600" cy="4830763"/>
          </a:xfrm>
        </p:spPr>
        <p:txBody>
          <a:bodyPr>
            <a:normAutofit lnSpcReduction="10000"/>
          </a:bodyPr>
          <a:lstStyle/>
          <a:p>
            <a:pPr marL="0" indent="0">
              <a:buNone/>
            </a:pPr>
            <a:r>
              <a:rPr lang="en-US" sz="2800" dirty="0"/>
              <a:t>DFS Reg. 370-1-1-.01 “Calibration Checks"</a:t>
            </a:r>
          </a:p>
          <a:p>
            <a:pPr marL="0" indent="0">
              <a:buNone/>
            </a:pPr>
            <a:r>
              <a:rPr lang="en-US" sz="2600" dirty="0"/>
              <a:t>“A 0.080 g/210L ethanol standard is introduced into the instrument after the second subject sample is collected. </a:t>
            </a:r>
            <a:r>
              <a:rPr lang="en-US" sz="2600" b="1" dirty="0">
                <a:solidFill>
                  <a:srgbClr val="FF0000"/>
                </a:solidFill>
              </a:rPr>
              <a:t>An acceptable result of 0.076 to 0.084 g/210L must be obtained before the results of the Breath Alcohol Test will be reported.”</a:t>
            </a:r>
          </a:p>
          <a:p>
            <a:pPr marL="0" indent="0">
              <a:buNone/>
            </a:pPr>
            <a:r>
              <a:rPr lang="en-US" sz="3000" b="1" i="1" dirty="0"/>
              <a:t>The margin of error using .08% dry gas (99% pure laboratory standard) to achieve an “acceptable result” calibration test is </a:t>
            </a:r>
            <a:r>
              <a:rPr lang="en-US" sz="3000" b="1" i="1" dirty="0">
                <a:solidFill>
                  <a:srgbClr val="FF0000"/>
                </a:solidFill>
              </a:rPr>
              <a:t>+/- .004 or 5%.</a:t>
            </a:r>
          </a:p>
          <a:p>
            <a:pPr marL="0" indent="0">
              <a:buNone/>
            </a:pPr>
            <a:r>
              <a:rPr lang="en-US" sz="3000" b="1" i="1" dirty="0">
                <a:solidFill>
                  <a:srgbClr val="FF0000"/>
                </a:solidFill>
              </a:rPr>
              <a:t>There is a 5% margin of error in every breath test</a:t>
            </a:r>
            <a:r>
              <a:rPr lang="en-US" sz="3000" b="1" i="1" dirty="0"/>
              <a:t> in the state of Alabama [using the </a:t>
            </a:r>
            <a:r>
              <a:rPr lang="en-US" sz="3000" b="1" i="1" dirty="0" err="1"/>
              <a:t>Draeger</a:t>
            </a:r>
            <a:r>
              <a:rPr lang="en-US" sz="3000" b="1" i="1" dirty="0"/>
              <a:t> 7110]</a:t>
            </a:r>
          </a:p>
        </p:txBody>
      </p:sp>
    </p:spTree>
    <p:extLst>
      <p:ext uri="{BB962C8B-B14F-4D97-AF65-F5344CB8AC3E}">
        <p14:creationId xmlns:p14="http://schemas.microsoft.com/office/powerpoint/2010/main" val="276668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
                                            <p:txEl>
                                              <p:pRg st="0" end="0"/>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additive="base">
                                        <p:cTn id="21"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Breath Result v. Breath Actually Measured</a:t>
            </a:r>
          </a:p>
        </p:txBody>
      </p:sp>
      <p:sp>
        <p:nvSpPr>
          <p:cNvPr id="3" name="Content Placeholder 2"/>
          <p:cNvSpPr>
            <a:spLocks noGrp="1"/>
          </p:cNvSpPr>
          <p:nvPr>
            <p:ph idx="1"/>
          </p:nvPr>
        </p:nvSpPr>
        <p:spPr/>
        <p:txBody>
          <a:bodyPr/>
          <a:lstStyle/>
          <a:p>
            <a:pPr marL="0" indent="0" algn="ctr" eaLnBrk="1" hangingPunct="1">
              <a:buFont typeface="Arial" charset="0"/>
              <a:buNone/>
            </a:pPr>
            <a:r>
              <a:rPr lang="en-US" dirty="0"/>
              <a:t>Amount of breath measured by </a:t>
            </a:r>
            <a:r>
              <a:rPr lang="en-US" dirty="0" err="1"/>
              <a:t>Draeger</a:t>
            </a:r>
            <a:r>
              <a:rPr lang="en-US" dirty="0"/>
              <a:t> = 70 mL</a:t>
            </a:r>
          </a:p>
          <a:p>
            <a:pPr marL="0" indent="0" algn="ctr" eaLnBrk="1" hangingPunct="1">
              <a:buFont typeface="Arial" charset="0"/>
              <a:buNone/>
            </a:pPr>
            <a:r>
              <a:rPr lang="en-US" dirty="0"/>
              <a:t>Actual measurement approximates to:</a:t>
            </a:r>
          </a:p>
        </p:txBody>
      </p:sp>
      <p:sp>
        <p:nvSpPr>
          <p:cNvPr id="6" name="TextBox 5"/>
          <p:cNvSpPr txBox="1">
            <a:spLocks noChangeArrowheads="1"/>
          </p:cNvSpPr>
          <p:nvPr/>
        </p:nvSpPr>
        <p:spPr bwMode="auto">
          <a:xfrm>
            <a:off x="1066800" y="5189538"/>
            <a:ext cx="2514600" cy="1200329"/>
          </a:xfrm>
          <a:prstGeom prst="rect">
            <a:avLst/>
          </a:prstGeom>
          <a:noFill/>
          <a:ln w="9525">
            <a:noFill/>
            <a:miter lim="800000"/>
            <a:headEnd/>
            <a:tailEnd/>
          </a:ln>
        </p:spPr>
        <p:txBody>
          <a:bodyPr>
            <a:spAutoFit/>
          </a:bodyPr>
          <a:lstStyle/>
          <a:p>
            <a:pPr algn="ctr"/>
            <a:r>
              <a:rPr lang="en-US" sz="2400" dirty="0">
                <a:latin typeface="Calibri" pitchFamily="34" charset="0"/>
              </a:rPr>
              <a:t>1/5 of a 12 oz. (355 mL) can of Coca-Cola</a:t>
            </a:r>
          </a:p>
        </p:txBody>
      </p:sp>
      <p:sp>
        <p:nvSpPr>
          <p:cNvPr id="7" name="TextBox 6"/>
          <p:cNvSpPr txBox="1">
            <a:spLocks noChangeArrowheads="1"/>
          </p:cNvSpPr>
          <p:nvPr/>
        </p:nvSpPr>
        <p:spPr bwMode="auto">
          <a:xfrm>
            <a:off x="3962400" y="3581400"/>
            <a:ext cx="1066800" cy="461963"/>
          </a:xfrm>
          <a:prstGeom prst="rect">
            <a:avLst/>
          </a:prstGeom>
          <a:noFill/>
          <a:ln w="9525">
            <a:noFill/>
            <a:miter lim="800000"/>
            <a:headEnd/>
            <a:tailEnd/>
          </a:ln>
        </p:spPr>
        <p:txBody>
          <a:bodyPr>
            <a:spAutoFit/>
          </a:bodyPr>
          <a:lstStyle/>
          <a:p>
            <a:pPr algn="ctr"/>
            <a:r>
              <a:rPr lang="en-US" sz="2400">
                <a:latin typeface="Calibri" pitchFamily="34" charset="0"/>
              </a:rPr>
              <a:t>into</a:t>
            </a:r>
          </a:p>
        </p:txBody>
      </p:sp>
      <p:sp>
        <p:nvSpPr>
          <p:cNvPr id="8" name="TextBox 7"/>
          <p:cNvSpPr txBox="1">
            <a:spLocks noChangeArrowheads="1"/>
          </p:cNvSpPr>
          <p:nvPr/>
        </p:nvSpPr>
        <p:spPr bwMode="auto">
          <a:xfrm>
            <a:off x="5257800" y="5789702"/>
            <a:ext cx="2582985" cy="830997"/>
          </a:xfrm>
          <a:prstGeom prst="rect">
            <a:avLst/>
          </a:prstGeom>
          <a:noFill/>
          <a:ln w="9525">
            <a:noFill/>
            <a:miter lim="800000"/>
            <a:headEnd/>
            <a:tailEnd/>
          </a:ln>
        </p:spPr>
        <p:txBody>
          <a:bodyPr wrap="square">
            <a:spAutoFit/>
          </a:bodyPr>
          <a:lstStyle/>
          <a:p>
            <a:pPr algn="ctr"/>
            <a:r>
              <a:rPr lang="en-US" sz="2400" dirty="0">
                <a:latin typeface="Calibri" pitchFamily="34" charset="0"/>
              </a:rPr>
              <a:t>55 gallon drum (210 liters)</a:t>
            </a:r>
          </a:p>
        </p:txBody>
      </p:sp>
      <p:sp>
        <p:nvSpPr>
          <p:cNvPr id="4" name="AutoShape 2" descr="data:image/jpeg;base64,/9j/4AAQSkZJRgABAQAAAQABAAD/2wCEAAkGBxQSEhQUEhQUFBAUGBgXFxQVFBQXFBQUFhUXFhQUFBcYHCggGBolHRQUITEhJSkrLi4uFx81ODMsNygtOisBCgoKDg0OGxAQGywkHyQvLCwsLC8sLSwsLSwsLCwsLCwvLCwsLCwsLCwsLCwsLCwsLCwsLCwsLCwsLCwsLCwsLP/AABEIAOEA4QMBEQACEQEDEQH/xAAbAAEAAwEBAQEAAAAAAAAAAAAABAUGAwcCAf/EAEQQAAEDAQQFCQQIAwgDAAAAAAEAAgMRBAUhMQYSQVFxEyIyYYGRobHBIzNCchRSU2KCstHwJJLSBxVDY3OiwuE0k7P/xAAbAQEAAgMBAQAAAAAAAAAAAAAAAwQBAgUGB//EADcRAAIBAwIDBgMHBAIDAAAAAAABAgMEESExBRIyEyJBUWFxM4GhFCNCkbHB0TRS4fAVYiRD8f/aAAwDAQACEQMRAD8A9xQBAEAQBAEAQBAfhKZBxktTBmVrzIzhkaS9mDKpWOYzylfadJQ3JneaLXtDZU29kV0umRGQiHF3/ac/qbdjLyZHOm53wfzj+pOdeZnsJ/2s6xabt2mLscP1TtF5j7PP+1/kWtm0mjdtHYQfIp2q8zV0ZeTLCK8muyNVlVEaum0dPpoW3MY5T7Fras8yMYOzXA5LJg+kAQBAEAQBAEAQBAEAQBAEAQBAEAQGYvy1zA0aWsGOY1nZnLGgy217FBUk/Av2lCFTWRlrVyrulLKeD9T/AOYaq8nJnbpW1vH8KK60WKvSJd87nP8AFxKjeS7CNJbRX5FLb7madjR+ELR5LcOTwRSTXVTco8eRI6SZw+gEbFjlZhUiRBEWnJEmiRLBf2O2ilCxvgpVNkU6KepY2Mxh7X6rea5p6I2EEreMtclWvRzCUfNM29thAifq1adVxBaS05E1BaV0J6xeDx1sl20VLzMxFbpwaNmeRudR/i4E+KpKcvBnpZ2NtJaxx7Guue1TDU1w1wdtbVpGypaSajgRwVmDficG4oQi3yPY06nOeEAQBAEAQBAEAQBAEAQBAEAQBAfEj9UEnILDeEZSy8Iydun1nFx2qrJ5O3QhyxSRUylaMvxI3KapBpWmw7RtHcsZw8krjzRaRHv+x8matxjeKtO7q8VrWhy6rY24dcdqnGXVHR/yZeVVztYIz1kCIFxAGJJAA3kmgWUss0nJRWWTrTYnRO1XihpXOoI3juKzKDi8Mio14Vo80HoS7MAiMzN3cNo5SEA4lvMPWAMPDyK6FGXNHB4ziVF0bjmWz1Rm3x8nI5p+EkdgyPcqrXK8HooT7Wmp+ZobptdHAkqSDwcu6pZTRtI31AIyKtpnAaw8H0smAgCAIAgCAIAgCAIAgCAIAgCAqL6tXwDt/RQ1JeBetKX4mZq1TitBnuUDZ2KcHuQnuWrLCR3ZDGIuUeHOBNDqupqjKvXj5rdRShzMrSq1XX7KDS0zr4nO+3MNiJrgwAtJzoHao7aFbVEnS0ILSo6XEMS0zv5bHnE95N2EFUMnq3VivE0uiYhms7xOG6vK0a93Nxc1oAY/fUZBXKCi4d7Y85xS6rU7iLovw2X7o53norJGdeA8q0Guo6gfgctgd4LMrbGsSS343GouSt3X5+B1bYDaquYJGTDpQylxOGfJvdj+Fy0dPn20fkWqdz9lWJ4cHtJfuv3PuOxFuDgQRmDgR2LTka3LTrRlrFl1o/PqSUPRfzTx+H9O1S0pcrOVxOj2tHPitf5Ouk1npI14ycMeLf8AohbV465IuEVeak4Pwf0Zxu6bGijiy3Xhpk2tzWn4HZ7Fag8aM87dU/xxLZSlIIAgCAIAgCAIAgCAIAgCAIDnO/VaTuCw3hGYrMkjD3pbHEnHEqnJnpLajHBVyO1ASTz3eA3LR6FyMed48EQJZitGy5GCPmxX22PWjm9zJgScmk4VPUfDNb0qqXdlsylxGylKKrUuuP1IF+ST2OCSLGSzGnJTDpwnWDg2TYRUYOU0+anHC28DlUXSuqqqPSf4l5+3qZ0xst1SwNjtuZjGEdopm5mxsmeGR8oe7VX/AG/Ut5nbPDeYefiv8FxogY7RZ5LDMC1wJc2uDs6mgPxNdXA7DxUlFqUezkV71TpVY3MNj7ivG1Xa4Rze2s5waSTiPuOORp8Jr6rXnnReHqiT7Nb30Oen3ZeP/wANxc9thtbdeM4inVIw7j+yFai4zWUc6f2izfJNaP8AJkjSSH2fKfE2gPWCaV7yta0dMljhVdup2b2exmOVIOGeziquT0TgmsGk0kkrFG4bSD2FpP6KxWfdTOBwqPLXnHy/kzgkOaqZO+4pmjuO8S6gOYyO3DYd6npzyce9tlHVG1s0us0HerUXlHnpx5ZNHVbGoQBAEAQBAEAQBAEAQBAEBGvDoHgfIrWWxLR60Ym1tDSTtVRno6Tb0Ked1Tiomy/BYRCmWrLETld10i0SEPFYmirhlUnBo9exSUKfPLXYqcVvHb0Uo9T2OVnvUWKU2O0uEkFBqSHEsY6tGTDdTuFNhwljPs5ckjizt/tNP7RSWJeK9fNEe/dCq+1sZ+9yet2gxP2dQJ4EJUt86wM2vEWvu669M/yQIta0uxrFecOOWqZw3eNkoA4OHVlE8z02kvqXVy0f+1KX0/wae5r/AIrUzkbS1okOBa4UY8jdXou6u7qlo11Puz3Kd5w+pbPtqD7v1X+CbdWjBs83KWd9BSmo+uVRhrDMYbR2qXsWnmJj/lIVqXZ3Efmi40pL+Rw6BLQ4UxrXDHcsV88pjhHZOr6rODLlU8npFsXt4vrZID1gdzXD0U8392ji2seW9qIpAq52S1uEe0CkpblC9+Gzf3X7pquw2PL1/iMlrchCAIAgCAIAgCAIAgCAIAgIt5H2Z/exaz2JaPWjD241Kps9LRWEVEqiL0SJKtWTxLiGVtlsZldu1z94nBje3mjtV2DVOlzHmb9yur3s14afyeSW20uke6R5q97iSes+gy7FznJyeWd6NONOKhHZFno7pNLZTq9OGuMZOW8sPwnqyU1Os4FK6sYV9dn5m8s8tlvABzfesxB6E8RzBB3V4tVxShVRxnC4s3h7P8mVul2jL3+1hbruNOUaKAkj/EaN52gdm1RVqDbzE6PD+JRjF0qrwvD+DvoRf8jXmCcuIaMHOB12UIFHVxI44hbU6ri8SJL3hlOpDtaO/pszU6UWqkRZQ84t52FKAg4dwW9aXdwVeE2/3vPnbOhmlUwehLSQ1sbfuykd4cfVSf8AqObFYvW/OJVtUJ0WWtw+8CkpblG9+GegXZ7tqvQ2PLV+tkpbEQQBAEAQBAEAQBAEAQBAEBEvP3Z/ewrWexLQ60Ye2nEqkz01HYqZio2XoIiSLVk8T803tP8ABQNGTg0n8AAp3nwU9eWacUjkWNHF3Wk91t8zzhypI6TPloxWTVLU0N0XM9zBaDNHZ2B2q2R7i0lwz1advcVJTotrnzgguLqEZ9lyOTxqkba4bfaMBLyc8NHUtELg7FoqGvA2mhxoMab1epSnnXVeZxLuhQa5oZjL+1/sW9yXrZrX0C17qdFzaPAw2HGnDBSRnCZBUt7q180vNbErSsAWfHAhzdUduIHZVa18chPwdzdx6YeTK1VI9MT4XVs0g3SMPe0j0Ui6GUprF1F+cWQW7VEXWWtxe8CkpblG9+GegXb7tvBXYbHla/xGSluRBAEAQBAEAQBAEAQBAEAQEO9fdn97FpPYmodaMNbTiVTZ6alsVUyjZdgRJVqyeJZ218jLOyOA0mMYkZUNIl+KSOjsK86oVvLUUo7nnZqNS4nVqLu55X6eTMJ9PgtHNtMbYZCaCeFurR3+bFtG8jHgq6nGbxNYfmXXQq0VzUpcy8n+zK233Y+CXUfQ15zXtxY9hyc07Qo503F4Zatq0a2q+a8jU6OsjtVnfY5DquDuUicM+ug20q6o3O6lNS5Zx7NlPiHPb1Vcw1T0aOj7D/dbHScoX2iQFkdGFsbdpc6pIc4ZgHr6yM8ioLO7ZrGt/wAi1DGIx1euvyJGjL4rU8nVEVq1fhwilxGOr8L+GflmDjU9GTVFVtI781P6r+UWd6tLWarsCHAUKxNYWGWLZxlLmjtgiKItE2xn2U46mHufT/kpI7Mp1l99Tfv+hFbtUZaZa3D0wpKW5Rveg9Au33beCuw2PK1+tkpbkQQBAEAQBAEAQBAEAQBAEBDvT3ZWs9iah1mFtmZVJnpqWxWSqJl2JDnWrJ4EyaE2mx0jNLRAQWEGhq01aK9bcOIVpZqU9N0cO5l9lvG5LuTWv++5j55IbX70izWzJziKQyuGHP8As37z57Icwq9WjJkqtt0d6H1X8o7zWR0dj5Od8bntkBgDZA86rsJAKZM28exbzjy08SfsYtqiqXXNTTw0+bKx7FK3XDgY9blGkOBYCXAjaKKoubnzE69dw5MTxh+Zvrj0jjtLORtTWtlOBa8UZJ2Honq7l0KddS7s1qeZuOH1KH31B5j6bon2HRCNkuvC9zB9UjWpiDzTUHvqtvs6zlGYcanyOFSOfUsdL7NWEP2tIBO8Go8z4pcR7uTbg1w+2dN7PODMhUz0TJ135Sj/ACz4OYfRbw8fYqXHVB+v7MitUZZZbXF0+9S09yjedJ6Bdvu28FdhseVr9bJS3IggCAIAgCAIAgCAIAgCAICJefQ7QtJ7EtHqMJbcyqcj09HYrJVEXYkK0LVlimRLHe30aTWNeTdg8dVcHcR+q3pVOSWuxX4lZq5o4W61RK0r0ZE4M9noZCKuaMpRTBzfv071ZrUebvR3PP2N+6T7Krt+hgLMyjjUUIzBFCDuI3qhjXDPSUnnVG4uRkjrveLK7VtLZCXUoHPGYbU5c0inDirdLMqXd3OPfuEbxdvrDGnkUzb/AJaGO1sbO0GhZK0Nkb8rgAWnrUHbzTxNZL0bKm4c9CTi/R6fNGr0atbgNezSuls4HOglxlgO4HMtzyNMFbjNqOY6o59WhSnLkuI8s/CS2ZOv69nSRBtA0FwrTbQErSrVco4LNhYwo1XLOWVLVXOmyfdgq543xyflJ9FJT3+RTutIxf8A2RDaoy2y2uTp9hUtPcoXnSehXb7tvBXYbHla/wARklbkQQBAEAQBAEAQBAEAQBAEBEvPodo81pPYlo9Rg7a7EqlI9RRWhWSlRsuRIVoWrLEDPXx0So5E8ukk6IaUchSGY+wJ5rvsid/3PJWbevjuyPO8R4f2v3lPq8V5/wCTVX1o3FafaNIZKRg9uLXjZrgZ8RjxVqpRjPVbnMsuI1LZ8slleXkY+Ke0XbMC5nNdg4fBK0Zart4xptG0YqlFzozy1od2uqF/SSi9fqjXttNkvCItq3lCMA8ASxnYW1zp1EhW+anVWDiKF1ZTzrj02ZndG2S2W1Oa4ar2AgjY5tRlvadirQ5qcsHo59ld2/o/ozU6TWcBrJGdB5rTcS0mn761LWisKSKnDKsnKVKe8Spaq502WNy4zNG8PHexykp9RRvtKTft+pAaVH4lwuLkPP7CpaZQvOk9Bu33beCuw2PK1+tkpbkQQBAEAQBAEAQBAEAQBAEBEvLodo81rLYlo9RgbdmVRkepobIrZFGXIkK0FaMsQM/fHRK0kTPpIui1kjmtAjmpqOa4Yu1TrUGrqnfmpbeMZSxI5F/UnTo81PdNF7BeD7ttDoNYzWcAODXUDmh2PNOVerI9Sn53Rly7opRtYcQpdrjll9Ga6zW2C1sIaWyMI5zHAVHzNOXFWYzjNaHHq0K9rPvZT8ymt+gkL6mJzoifhPPZXqBxHeoJWsW8rQvUeM1YR5ZpS+jPu59EZmvrJMHNAoDzyQKjAA5d6K2l4stf8zRUGoww/lg0OksLW2XV2NLQ3fUYeVVLXSVMq8KqyqXjn55yZSM4KienkWdwn+Ij4n8pUlLrRQ4h/TS/3xIJFCRuJHio31MtxeYplrch53YVJT3KV50nod2+7bwV6Gx5Sv1slLciCAIAgCAIAgCAIAgCAIAgIl5dDtHmtZbEtLqMBb8zxVGR6m36UVspUbLsSDaCtGWIFBexwP72rRkstiHo5djbTPyTiWgtcQ4UqHAVBocx1KShBTlg5N9XdClzpZ1RMvq5rRC4umJkZQNEwqRqjBocTi08e8rerTmnmWo4fdUKiaho/Ij2W7pHN5aB9ZY6l0bCRK1ux7aYubvpu2rSEJNc0XqSXVampqnVWj8fD29C0uzTqdgpI1szd55j/wCYAg9ykhdyXUslGtwalPWDa+qNVc2mscrqclI00rmwjZhWtfBWFdRfgU3wOoteZfU+NILzM2rhqsBNG1rjTMnaVFWqcx1uHWUbfONX5lbEcAoEdCW5Z3Cf4iP5vQqSl1oocR/pp+xwtzaSyj77/wAxWJrEmTW7zRg/RfoTrlPP7CtqZXvOk9Eu33beHqr0Njydf4jJS3IggCAIAgCAIAgCAIAgCAICJefQHzDzWkiWlv8AIwF49J3E+aoy3PU23QvYq5itGXokG0FRsswKG9MjwWjehvLY6aBBn0sa2DtR+pu18O/m62CsWmOc4XFs9h6Z19jTWHSR0TzBb2hrxhyobzHtOAcW7jvGG8Cisqth8tQ5r4d2kO1tXn08T5vLRRri2ewyCKQc5oB9mflI6PDEHKixKhrzU9GZp8Rkl2V0sr6lZfdwSSwm0ckYrQ0nlogObJTOWOnfTbjtGMVai5R5sa+JbtL2FKp2PNmL2fl6MqtGD7T8J9FVpnefSzY22zBkAe4c59QwbhTnPPkONVZaxDLKFKq6ldwi9I7/ALIrosgoUXpPUs7g/wDIj4n8pUtHrRR4jpbT9v3Py+hS0S/MT34+qVdJszYvmt4P0JFzHnJTNLvpPRrs903guhDY8lX+IyUtiIIAgCAIAgCAIAgCAIAgCAiXl0R8zfNayJKe79mYC9Om7ifNUJ7nqrXoj7FTMVGy/Ag2krRlmCKK8sjwWj2NpbFLHK5jg5pLXtIIIzBGRSMnF5RTqQU4uMllM9Hu22Q3nDqSgNnbmBg5p+vGfq9XfsXRi4V44e55ycK/DqnPDpf5ezKSey2y7X60dZLPtoCYyPvtzYfvDvOSgSqUXpqi+6trfpKWkvr/AJNVZtJonWb6RqvLAaPa0BxY7cerEY9YyVpVouHMceVhUjX7HKz4PzMjofZxLaw0CjTrOI3NBrTyHaqNKPNUwj1N1VdC1cnukl8zYaannRN2BrvMD0CnuvBFDgKzCcnu2UEOQVZHaktS30bFbTH+L8pU1DrRzOKPFrI+tIm0tEnXqn/YEr/EY4W820f98Rc55yxTN7td09Juz3TeHquhDY8jX+IyUtiEIAgCAIAgCAIAgCAIAgCAiXl0R8wWsjeHj7Hn17Hnv+Y+aoT3Z6uz+HH2KiYqJnRiiDaCtGWIlLeBwPBavY2lsfWhdgjmtOrIA4NY5wY7oucC0Cu8c44Ke1jGUtTicUqypUsx01w36Fq/kHwOk5lkvCCusxns6yNOTWVxDsKEY47lNLlceZaSRXpOvGoqbXPSl89Cy0b0vEhbFaKNlODX5NedgP1XeB6slmhcqektypxDhbpPnpary8UaV7oQ17XGNrcdcVaBiMdccN6tYWDlx7VyTWW/AyX9m8bfpUxbiGsIaTnqueKeDQqdrjtGeh4xOX2aEX4vX3wafTKyB0bZNYAsqKH4gaYDrw81LdQyslXgVxKNR08aP6GTs5wVFHqJrUvtFW1tA6muPp6qxbrMzj8YeLZ+6P3SrC0Hra3yp6JcdY4RrbL3Zxuk85aQJ7pd09Luv3TeHquhDY8hX+IyWtyEIAgCAIAgCAIAgCAIAgCAi3h0R8wWrN4ePseZ31IRLJ87vMrnVG8s9jYxXZR9iqdNXNRZOgo4I05WGSRKe3ZOWr2MyK277a6CVsrOkw1psIyLT1EEhZpTcJJooXFGNWDhLxN9bLuhvKITwkMmyNd4Hu5QNo2OGymYV+dKNaPNE4FC6q8Pn2VTWP8AuqMJet3SQO1ZWFp2Vxa75TkVz3TlDc9BTuKdaOabyXlig+n2dzXCtqswBY/bJGa+zcdpFDQ8OtWY/fQ9Uc+pL7FWTXRPdeT8yw/syl/iHj60RP8AK5v9SWb77HG4Zt4y8n+pa6YWkum1fhYCBx2nv8lm6k3PBY4NQVOhnxepTWV2aro61RGo0ObWV53Mp3uH6K1bLMmef45LFGK82cNMT7cfIPNyxddZLwT+mfu/2I9znnBR09y1ddJ6fdfum8PVdGGx4yv1slrciCAIAgCAIAgCAIAgCAIAgItvyHH0Kw/A2jszy+/vey/O7zXLq9TPZ2HwY+xSPdiofE6aWh8yuWTKR0GjcssYcHRh72lzI3Oo9zfrUp1jv2KdW8mtPyOZX4rSpzcWnhaN+CfkZ+77iklnMB9m5oJeXjoNFMabcxTHGuajp0XKXK/A1r3lOnT7Rap7YNHotZORlBs9phnY40kYOY4t+s1pJ1qVrnlXerVGHJLuvK8Tn3tTtqP3tNxa1T3RpTfFnke+CUta8EgxygAOxwLa4OBzG1Tc8ZPlZyfstenFVYap+KJMcVnsrHOaI4WZuIAFaZceoLdRjBZ2I3KvcSUW22YjQm1AW4OGDXl4A3B/RHfqrnW8/vcnqr6i5WTj4pJ/kWekZ9u/ifFxWa/WWuG4dvH2K2B1CoU9S9NZRtNCm4Su62t7gT6hXrVbs8rx6WsI+7IGmnv2f6Y/M5R3XUi1wH+nfuRrn6YUdPcuXfSz1C6vdN4eq6MNjxtf4jJi3IQgCAIAgCAIAgCAIAgCAICNbRgOPoVhmV4nl2kR9tJ8xXMq9TPZ8P8AgxM/K7FQHVRxMmBRM2aL6+5nsistrizbGGO2jFuThurrDuV2rJxUai8jzltGE6ta1q+LbRQWLScutrZ5WtaxzOSeG1oGE11jXOhx4BaQuOapl6J6G1aw5LZ04PLTyi4l0XiszvpGs98MZEjYms1nEggsGsD0QaY0yGJUjt1TfN4FWHEqleHYYSk9Mv6/MojfzZzq21gkjcSWyMFJYdY15p+Jg+qd21QKupvE18/I6ErKVBKVu8PxXgyHfF1GDUoQ+F9TFK3ovbQdzupR1oShpnKLFrcxrLbElujro9IWzNIzGPaCCoqTxIuyipQcfNGp0tH8QSMnta4cCD6gq1cdeSpwl/8AjqPk2vyKYHFVjqG/0LjpZ6/Xe491G/8AErpWq7mTxfHJ81zy+SKnTf3zPkH5nKG76kdLgXwJe5Gubpt7VHT3Ll30M9Rus+zZwXRhseMr/EZMW5EEAQBAEAQBAEAQBAEAQBAR7Zl+9ywzJ5VpLhM/rJ8CuXV6me04d8GJnXvqSoDqo4O2ojLNPopaGTRSWWTEUJA3sd0gOsHHt6lfoNTg4M81xijOjVjc0/mYrSG5n2WTVdiw9B+xw69zhtCqVaTpvBetLyFxDK38UX2iOlXJNEU5PJDBr89QfVd93r2cMrNC4wuWZSv+Gdp97R38V5l5e2idntFJGHk3Ox1o6Fjq5HVyxrmKVUs7aEtUc6jxOvQ7k9ceD3JNi0Za2yOs0j+UBJcHUpqE5FoqaUOPad62VD7vkeppU4g3cKtFY8/UwN1MLZS09JpLTxBofJcqMcSwezpyUoprxWTXX6NeGzybg6M/hPN8Kq3W1hGRRsXyXFWl7S/MoaqqdY9RuKDUs8TdoYCeLhrHxK61GOKaR894hU7S5nL1Mxpw72zP9Mfmcqt2+8j0PAV9w/cjXDi8HcPNRUty3e6QPUrqHsmcF0obHjK/xGTFuRBAEAQBAEAQBAEAQBAEAQHC19FYYPK9JY9Z7yMw53muXV3PacPliml6GadZ3ZqDB1lJER+DkRs2fsdpdE4SMNHtNRu4HqOXapIScXlEFelGrBwlszcWO0Q3jZ6OaCDg9ledG/eDmN4P/a6S5asMnialOrZVtPl6oxOkOjUllBIrJB9cDFv+oBlxy4Ln1aEoex6Ky4jTrx5XpLy/ghXbfE1nI5KQhuZYcWH8Jw7Rio6dedPZk9xZ0q/XHXz8S5k05tJjoBEHGo1w11R1gFxFe9WHeSxsUVwagnnLx5FPdD/aAnPEnrO0qrF5lk7dNJLCNw+PWu8u3S6w4VDD41VtrND5nLjU5eJ8q/twUVhs/KSMj+u4NPAnneFVWjHmlg69xV7KlKfkj1cLsnzhvLyYfTkkztA+zb+Zy5151I9fwLS2b9X+x+aPRatK5la0kTXsso9Quz3beC6UNjx1brZLWxEEAQBAEAQBAEAQBAEAQBAcLZ0VhmUeYXuavdxPmubPc9laLuIoJozXM03KFnTiyutce1akmSNMsmGQrsvKSzSCSI0ORB6L2/VcP3RbUarpvQ5t1bQrx5J/L0PULjvyK1M5po+nOjPSG/5m9a6dOpGotDy11Z1beXe28GQL20NhmOtGeRf90VYT1s2dhCgnaxltoWbbi1WlhT7y+v5mctehVpaKNDJBXNrqHtDqKvK1qLY68OMW8o65R3uXQ20l45QNibtJcHO7A3bxIWIWtRvXQzPjNvTTcctmr0o1YbI2JuRLWtG2jcST3DvVq4xCnyoocI5695KtL1+pU6FWXXtGtsiaT+J3Nb4a/cq1rHNTPkdTjtfktuRfif6HoTQumeMMRpY6tpPU1o8K+q59z1nsODxxar3Z9XRmFrA2utj0q7Pdt4Low2PI1utktbEQQBAEAQBAEAQBAEAQBAEBwtnRWrMx3PLLxOJXOke0tulFRMoWdCJBmWCQgzoYKSTNaIrS3O7JC2jmktcMQQSCDvBGSypNPKMyipRxJZRqLs03lZQTNErfrDmv7dh8Fap3jx3kci44NTm803j08DRQ6a2UtBcXsNcnRuJ72VHirMbmm/E5lThFzHZJ/P8AkTacWZo5mvI7cGFo7S+mHek7qlHxyZpcGuZvDwl7/wAGdvC9X2lwe/DCjWjJo3dZ61Qq1XUeT1dnaQtafJD5vzNtoVYtSDXPSlOt+Ec1o8z+JXbSGIZ8zzHHLjtLjkW0dPmaMBWjimA0hfW1S9RA7mtHouZX+Iz23DY4tIe37km6MwswNLrY9Muv3TeC6MNjyFfrZKWxEEAQBAEAQBAEAQBAEAQBARbxNGHh6LWWxvTWZI8uvA4lc6Z7Kg9CpmULOhCWSHMVgkK+0FAUzwo0ytJanSmAWMm+ND9pisGcan05vN7VlbGWtD9hatJG1NGguqxukeyMYF5A4A5nsFT2KeEeZpIV60aNKU34I9ZgiDWhrcGtAAHUBQLtRWFg+d1JucnJ7s7BDU80t0utNI7e957C40XJm8yZ7+3hyUYR9F+hZXScQpIFO62PTbq903h6row2PI1/iMlrYhCAIAgCAIAgCAIAgCAIAgOVpi12lu8UWGsm0ZcryY68dFA4nVe5p6wHDwoqsrfOzOvQ4s4aSjko7RodP8L43cS5p8lDK2mdOnxuh+JNfUrLRotah/ha3yvYfVROjUXgW4cXtZfix8mVs+j9pGcEvYwu8qrHZy8mTLiFs9por5rimGdnn/8ATJ/SteT0N1cUX+OP5r+Tn/dTxnFIOMbx5ha8iN1Wpf3L80GXeR8Dv5SsqJntoea/M/TZic2HuKOJntYv8SOkFjoa6h7iteVeRlVaa/EvzNpoVdrqumc04c1tQczi4+Q71dtaeXzM4HHbtOKpRfqzXhp3HuV48yfk+sGuIFXAEgYVJpgMVhvCN6STmubYwtn0ZtJzYG/M9voSuaqNR+B7Cpxa1W0s+yNDc+i0gI13D8IJ8TRWIUGtzlXPFYTWIJm4s8QY0NGQCtpYRwpScnlnVZNQgCAIAgCAIAgCAIAgCAIAgOcsQcPVAU1rL43UzG9as2IhvGmYWMoanz/erdwWcmD8N6t3IZOn95NpggP0W8daYGT9bbgd/imBln2LZx70wMn4bZ1ID9+kcEMH62Wu5ASrLAXHOgCyC1YwDJZMH0gCAIAgCAIAgCAIAgCAIAgCAIAgOFpsrXjGvUQaELDWQVlouUkc2QEbnsr4ghauJtkr5bim+rE4fM4Hu1fVMDJHfc032NeD2epCwMnM3XL9g/8AmZ/UsmQ27pPsZPD9UMHZlhf9k/uH6rIO4sT/ALJ/+3+pAd47BJ9mRxLfQrAJDLsfuaPxH9FnBjJJs11huZ7hTzTAyT42ACgyWUYPpZAQBAEAQBAEAQBAEAQBAEAQBAEAQBAEAQBAEAQBYAWQEAQBAEAQBAEAQBAEAQBAEB//2Q=="/>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SEhQUEhQUFBAUGBgXFxQVFBQXFBQUFhUXFhQUFBcYHCggGBolHRQUITEhJSkrLi4uFx81ODMsNygtOisBCgoKDg0OGxAQGywkHyQvLCwsLC8sLSwsLSwsLCwsLCwvLCwsLCwsLCwsLCwsLCwsLCwsLCwsLCwsLCwsLCwsLP/AABEIAOEA4QMBEQACEQEDEQH/xAAbAAEAAwEBAQEAAAAAAAAAAAAABAUGAwcCAf/EAEQQAAEDAQQFCQQIAwgDAAAAAAEAAgMRBAUhMQYSQVFxEyIyYYGRobHBIzNCchRSU2KCstHwJJLSBxVDY3OiwuE0k7P/xAAbAQEAAgMBAQAAAAAAAAAAAAAAAwQBAgUGB//EADcRAAIBAwIDBgMHBAIDAAAAAAABAgMEESExBRIyEyJBUWFxM4GhFCNCkbHB0TRS4fAVYiRD8f/aAAwDAQACEQMRAD8A9xQBAEAQBAEAQBAfhKZBxktTBmVrzIzhkaS9mDKpWOYzylfadJQ3JneaLXtDZU29kV0umRGQiHF3/ac/qbdjLyZHOm53wfzj+pOdeZnsJ/2s6xabt2mLscP1TtF5j7PP+1/kWtm0mjdtHYQfIp2q8zV0ZeTLCK8muyNVlVEaum0dPpoW3MY5T7Fras8yMYOzXA5LJg+kAQBAEAQBAEAQBAEAQBAEAQBAEAQGYvy1zA0aWsGOY1nZnLGgy217FBUk/Av2lCFTWRlrVyrulLKeD9T/AOYaq8nJnbpW1vH8KK60WKvSJd87nP8AFxKjeS7CNJbRX5FLb7madjR+ELR5LcOTwRSTXVTco8eRI6SZw+gEbFjlZhUiRBEWnJEmiRLBf2O2ilCxvgpVNkU6KepY2Mxh7X6rea5p6I2EEreMtclWvRzCUfNM29thAifq1adVxBaS05E1BaV0J6xeDx1sl20VLzMxFbpwaNmeRudR/i4E+KpKcvBnpZ2NtJaxx7Guue1TDU1w1wdtbVpGypaSajgRwVmDficG4oQi3yPY06nOeEAQBAEAQBAEAQBAEAQBAEAQBAfEj9UEnILDeEZSy8Iydun1nFx2qrJ5O3QhyxSRUylaMvxI3KapBpWmw7RtHcsZw8krjzRaRHv+x8matxjeKtO7q8VrWhy6rY24dcdqnGXVHR/yZeVVztYIz1kCIFxAGJJAA3kmgWUss0nJRWWTrTYnRO1XihpXOoI3juKzKDi8Mio14Vo80HoS7MAiMzN3cNo5SEA4lvMPWAMPDyK6FGXNHB4ziVF0bjmWz1Rm3x8nI5p+EkdgyPcqrXK8HooT7Wmp+ZobptdHAkqSDwcu6pZTRtI31AIyKtpnAaw8H0smAgCAIAgCAIAgCAIAgCAIAgCAqL6tXwDt/RQ1JeBetKX4mZq1TitBnuUDZ2KcHuQnuWrLCR3ZDGIuUeHOBNDqupqjKvXj5rdRShzMrSq1XX7KDS0zr4nO+3MNiJrgwAtJzoHao7aFbVEnS0ILSo6XEMS0zv5bHnE95N2EFUMnq3VivE0uiYhms7xOG6vK0a93Nxc1oAY/fUZBXKCi4d7Y85xS6rU7iLovw2X7o53norJGdeA8q0Guo6gfgctgd4LMrbGsSS343GouSt3X5+B1bYDaquYJGTDpQylxOGfJvdj+Fy0dPn20fkWqdz9lWJ4cHtJfuv3PuOxFuDgQRmDgR2LTka3LTrRlrFl1o/PqSUPRfzTx+H9O1S0pcrOVxOj2tHPitf5Ouk1npI14ycMeLf8AohbV465IuEVeak4Pwf0Zxu6bGijiy3Xhpk2tzWn4HZ7Fag8aM87dU/xxLZSlIIAgCAIAgCAIAgCAIAgCAIDnO/VaTuCw3hGYrMkjD3pbHEnHEqnJnpLajHBVyO1ASTz3eA3LR6FyMed48EQJZitGy5GCPmxX22PWjm9zJgScmk4VPUfDNb0qqXdlsylxGylKKrUuuP1IF+ST2OCSLGSzGnJTDpwnWDg2TYRUYOU0+anHC28DlUXSuqqqPSf4l5+3qZ0xst1SwNjtuZjGEdopm5mxsmeGR8oe7VX/AG/Ut5nbPDeYefiv8FxogY7RZ5LDMC1wJc2uDs6mgPxNdXA7DxUlFqUezkV71TpVY3MNj7ivG1Xa4Rze2s5waSTiPuOORp8Jr6rXnnReHqiT7Nb30Oen3ZeP/wANxc9thtbdeM4inVIw7j+yFai4zWUc6f2izfJNaP8AJkjSSH2fKfE2gPWCaV7yta0dMljhVdup2b2exmOVIOGeziquT0TgmsGk0kkrFG4bSD2FpP6KxWfdTOBwqPLXnHy/kzgkOaqZO+4pmjuO8S6gOYyO3DYd6npzyce9tlHVG1s0us0HerUXlHnpx5ZNHVbGoQBAEAQBAEAQBAEAQBAEBGvDoHgfIrWWxLR60Ym1tDSTtVRno6Tb0Ked1Tiomy/BYRCmWrLETld10i0SEPFYmirhlUnBo9exSUKfPLXYqcVvHb0Uo9T2OVnvUWKU2O0uEkFBqSHEsY6tGTDdTuFNhwljPs5ckjizt/tNP7RSWJeK9fNEe/dCq+1sZ+9yet2gxP2dQJ4EJUt86wM2vEWvu669M/yQIta0uxrFecOOWqZw3eNkoA4OHVlE8z02kvqXVy0f+1KX0/wae5r/AIrUzkbS1okOBa4UY8jdXou6u7qlo11Puz3Kd5w+pbPtqD7v1X+CbdWjBs83KWd9BSmo+uVRhrDMYbR2qXsWnmJj/lIVqXZ3Efmi40pL+Rw6BLQ4UxrXDHcsV88pjhHZOr6rODLlU8npFsXt4vrZID1gdzXD0U8392ji2seW9qIpAq52S1uEe0CkpblC9+Gzf3X7pquw2PL1/iMlrchCAIAgCAIAgCAIAgCAIAgIt5H2Z/exaz2JaPWjD241Kps9LRWEVEqiL0SJKtWTxLiGVtlsZldu1z94nBje3mjtV2DVOlzHmb9yur3s14afyeSW20uke6R5q97iSes+gy7FznJyeWd6NONOKhHZFno7pNLZTq9OGuMZOW8sPwnqyU1Os4FK6sYV9dn5m8s8tlvABzfesxB6E8RzBB3V4tVxShVRxnC4s3h7P8mVul2jL3+1hbruNOUaKAkj/EaN52gdm1RVqDbzE6PD+JRjF0qrwvD+DvoRf8jXmCcuIaMHOB12UIFHVxI44hbU6ri8SJL3hlOpDtaO/pszU6UWqkRZQ84t52FKAg4dwW9aXdwVeE2/3vPnbOhmlUwehLSQ1sbfuykd4cfVSf8AqObFYvW/OJVtUJ0WWtw+8CkpblG9+GegXZ7tqvQ2PLV+tkpbEQQBAEAQBAEAQBAEAQBAEBEvP3Z/ewrWexLQ60Ye2nEqkz01HYqZio2XoIiSLVk8T803tP8ABQNGTg0n8AAp3nwU9eWacUjkWNHF3Wk91t8zzhypI6TPloxWTVLU0N0XM9zBaDNHZ2B2q2R7i0lwz1advcVJTotrnzgguLqEZ9lyOTxqkba4bfaMBLyc8NHUtELg7FoqGvA2mhxoMab1epSnnXVeZxLuhQa5oZjL+1/sW9yXrZrX0C17qdFzaPAw2HGnDBSRnCZBUt7q180vNbErSsAWfHAhzdUduIHZVa18chPwdzdx6YeTK1VI9MT4XVs0g3SMPe0j0Ui6GUprF1F+cWQW7VEXWWtxe8CkpblG9+GegXb7tvBXYbHla/xGSluRBAEAQBAEAQBAEAQBAEAQEO9fdn97FpPYmodaMNbTiVTZ6alsVUyjZdgRJVqyeJZ218jLOyOA0mMYkZUNIl+KSOjsK86oVvLUUo7nnZqNS4nVqLu55X6eTMJ9PgtHNtMbYZCaCeFurR3+bFtG8jHgq6nGbxNYfmXXQq0VzUpcy8n+zK233Y+CXUfQ15zXtxY9hyc07Qo503F4Zatq0a2q+a8jU6OsjtVnfY5DquDuUicM+ug20q6o3O6lNS5Zx7NlPiHPb1Vcw1T0aOj7D/dbHScoX2iQFkdGFsbdpc6pIc4ZgHr6yM8ioLO7ZrGt/wAi1DGIx1euvyJGjL4rU8nVEVq1fhwilxGOr8L+GflmDjU9GTVFVtI781P6r+UWd6tLWarsCHAUKxNYWGWLZxlLmjtgiKItE2xn2U46mHufT/kpI7Mp1l99Tfv+hFbtUZaZa3D0wpKW5Rveg9Au33beCuw2PK1+tkpbkQQBAEAQBAEAQBAEAQBAEBDvT3ZWs9iah1mFtmZVJnpqWxWSqJl2JDnWrJ4EyaE2mx0jNLRAQWEGhq01aK9bcOIVpZqU9N0cO5l9lvG5LuTWv++5j55IbX70izWzJziKQyuGHP8As37z57Icwq9WjJkqtt0d6H1X8o7zWR0dj5Od8bntkBgDZA86rsJAKZM28exbzjy08SfsYtqiqXXNTTw0+bKx7FK3XDgY9blGkOBYCXAjaKKoubnzE69dw5MTxh+Zvrj0jjtLORtTWtlOBa8UZJ2Honq7l0KddS7s1qeZuOH1KH31B5j6bon2HRCNkuvC9zB9UjWpiDzTUHvqtvs6zlGYcanyOFSOfUsdL7NWEP2tIBO8Go8z4pcR7uTbg1w+2dN7PODMhUz0TJ135Sj/ACz4OYfRbw8fYqXHVB+v7MitUZZZbXF0+9S09yjedJ6Bdvu28FdhseVr9bJS3IggCAIAgCAIAgCAIAgCAICJefQ7QtJ7EtHqMJbcyqcj09HYrJVEXYkK0LVlimRLHe30aTWNeTdg8dVcHcR+q3pVOSWuxX4lZq5o4W61RK0r0ZE4M9noZCKuaMpRTBzfv071ZrUebvR3PP2N+6T7Krt+hgLMyjjUUIzBFCDuI3qhjXDPSUnnVG4uRkjrveLK7VtLZCXUoHPGYbU5c0inDirdLMqXd3OPfuEbxdvrDGnkUzb/AJaGO1sbO0GhZK0Nkb8rgAWnrUHbzTxNZL0bKm4c9CTi/R6fNGr0atbgNezSuls4HOglxlgO4HMtzyNMFbjNqOY6o59WhSnLkuI8s/CS2ZOv69nSRBtA0FwrTbQErSrVco4LNhYwo1XLOWVLVXOmyfdgq543xyflJ9FJT3+RTutIxf8A2RDaoy2y2uTp9hUtPcoXnSehXb7tvBXYbHla/wARklbkQQBAEAQBAEAQBAEAQBAEBEvPodo81pPYlo9Rg7a7EqlI9RRWhWSlRsuRIVoWrLEDPXx0So5E8ukk6IaUchSGY+wJ5rvsid/3PJWbevjuyPO8R4f2v3lPq8V5/wCTVX1o3FafaNIZKRg9uLXjZrgZ8RjxVqpRjPVbnMsuI1LZ8slleXkY+Ke0XbMC5nNdg4fBK0Zart4xptG0YqlFzozy1od2uqF/SSi9fqjXttNkvCItq3lCMA8ASxnYW1zp1EhW+anVWDiKF1ZTzrj02ZndG2S2W1Oa4ar2AgjY5tRlvadirQ5qcsHo59ld2/o/ozU6TWcBrJGdB5rTcS0mn761LWisKSKnDKsnKVKe8Spaq502WNy4zNG8PHexykp9RRvtKTft+pAaVH4lwuLkPP7CpaZQvOk9Bu33beCuw2PK1+tkpbkQQBAEAQBAEAQBAEAQBAEBEvLodo81rLYlo9RgbdmVRkepobIrZFGXIkK0FaMsQM/fHRK0kTPpIui1kjmtAjmpqOa4Yu1TrUGrqnfmpbeMZSxI5F/UnTo81PdNF7BeD7ttDoNYzWcAODXUDmh2PNOVerI9Sn53Rly7opRtYcQpdrjll9Ga6zW2C1sIaWyMI5zHAVHzNOXFWYzjNaHHq0K9rPvZT8ymt+gkL6mJzoifhPPZXqBxHeoJWsW8rQvUeM1YR5ZpS+jPu59EZmvrJMHNAoDzyQKjAA5d6K2l4stf8zRUGoww/lg0OksLW2XV2NLQ3fUYeVVLXSVMq8KqyqXjn55yZSM4KienkWdwn+Ij4n8pUlLrRQ4h/TS/3xIJFCRuJHio31MtxeYplrch53YVJT3KV50nod2+7bwV6Gx5Sv1slLciCAIAgCAIAgCAIAgCAIAgIl5dDtHmtZbEtLqMBb8zxVGR6m36UVspUbLsSDaCtGWIFBexwP72rRkstiHo5djbTPyTiWgtcQ4UqHAVBocx1KShBTlg5N9XdClzpZ1RMvq5rRC4umJkZQNEwqRqjBocTi08e8rerTmnmWo4fdUKiaho/Ij2W7pHN5aB9ZY6l0bCRK1ux7aYubvpu2rSEJNc0XqSXVampqnVWj8fD29C0uzTqdgpI1szd55j/wCYAg9ykhdyXUslGtwalPWDa+qNVc2mscrqclI00rmwjZhWtfBWFdRfgU3wOoteZfU+NILzM2rhqsBNG1rjTMnaVFWqcx1uHWUbfONX5lbEcAoEdCW5Z3Cf4iP5vQqSl1oocR/pp+xwtzaSyj77/wAxWJrEmTW7zRg/RfoTrlPP7CtqZXvOk9Eu33beHqr0Njydf4jJS3IggCAIAgCAIAgCAIAgCAICJefQHzDzWkiWlv8AIwF49J3E+aoy3PU23QvYq5itGXokG0FRsswKG9MjwWjehvLY6aBBn0sa2DtR+pu18O/m62CsWmOc4XFs9h6Z19jTWHSR0TzBb2hrxhyobzHtOAcW7jvGG8Cisqth8tQ5r4d2kO1tXn08T5vLRRri2ewyCKQc5oB9mflI6PDEHKixKhrzU9GZp8Rkl2V0sr6lZfdwSSwm0ckYrQ0nlogObJTOWOnfTbjtGMVai5R5sa+JbtL2FKp2PNmL2fl6MqtGD7T8J9FVpnefSzY22zBkAe4c59QwbhTnPPkONVZaxDLKFKq6ldwi9I7/ALIrosgoUXpPUs7g/wDIj4n8pUtHrRR4jpbT9v3Py+hS0S/MT34+qVdJszYvmt4P0JFzHnJTNLvpPRrs903guhDY8lX+IyUtiIIAgCAIAgCAIAgCAIAgCAiXl0R8zfNayJKe79mYC9Om7ifNUJ7nqrXoj7FTMVGy/Ag2krRlmCKK8sjwWj2NpbFLHK5jg5pLXtIIIzBGRSMnF5RTqQU4uMllM9Hu22Q3nDqSgNnbmBg5p+vGfq9XfsXRi4V44e55ycK/DqnPDpf5ezKSey2y7X60dZLPtoCYyPvtzYfvDvOSgSqUXpqi+6trfpKWkvr/AJNVZtJonWb6RqvLAaPa0BxY7cerEY9YyVpVouHMceVhUjX7HKz4PzMjofZxLaw0CjTrOI3NBrTyHaqNKPNUwj1N1VdC1cnukl8zYaannRN2BrvMD0CnuvBFDgKzCcnu2UEOQVZHaktS30bFbTH+L8pU1DrRzOKPFrI+tIm0tEnXqn/YEr/EY4W820f98Rc55yxTN7td09Juz3TeHquhDY8jX+IyUtiEIAgCAIAgCAIAgCAIAgCAiXl0R8wWsjeHj7Hn17Hnv+Y+aoT3Z6uz+HH2KiYqJnRiiDaCtGWIlLeBwPBavY2lsfWhdgjmtOrIA4NY5wY7oucC0Cu8c44Ke1jGUtTicUqypUsx01w36Fq/kHwOk5lkvCCusxns6yNOTWVxDsKEY47lNLlceZaSRXpOvGoqbXPSl89Cy0b0vEhbFaKNlODX5NedgP1XeB6slmhcqektypxDhbpPnpary8UaV7oQ17XGNrcdcVaBiMdccN6tYWDlx7VyTWW/AyX9m8bfpUxbiGsIaTnqueKeDQqdrjtGeh4xOX2aEX4vX3wafTKyB0bZNYAsqKH4gaYDrw81LdQyslXgVxKNR08aP6GTs5wVFHqJrUvtFW1tA6muPp6qxbrMzj8YeLZ+6P3SrC0Hra3yp6JcdY4RrbL3Zxuk85aQJ7pd09Luv3TeHquhDY8hX+IyWtyEIAgCAIAgCAIAgCAIAgCAi3h0R8wWrN4ePseZ31IRLJ87vMrnVG8s9jYxXZR9iqdNXNRZOgo4I05WGSRKe3ZOWr2MyK277a6CVsrOkw1psIyLT1EEhZpTcJJooXFGNWDhLxN9bLuhvKITwkMmyNd4Hu5QNo2OGymYV+dKNaPNE4FC6q8Pn2VTWP8AuqMJet3SQO1ZWFp2Vxa75TkVz3TlDc9BTuKdaOabyXlig+n2dzXCtqswBY/bJGa+zcdpFDQ8OtWY/fQ9Uc+pL7FWTXRPdeT8yw/syl/iHj60RP8AK5v9SWb77HG4Zt4y8n+pa6YWkum1fhYCBx2nv8lm6k3PBY4NQVOhnxepTWV2aro61RGo0ObWV53Mp3uH6K1bLMmef45LFGK82cNMT7cfIPNyxddZLwT+mfu/2I9znnBR09y1ddJ6fdfum8PVdGGx4yv1slrciCAIAgCAIAgCAIAgCAIAgItvyHH0Kw/A2jszy+/vey/O7zXLq9TPZ2HwY+xSPdiofE6aWh8yuWTKR0GjcssYcHRh72lzI3Oo9zfrUp1jv2KdW8mtPyOZX4rSpzcWnhaN+CfkZ+77iklnMB9m5oJeXjoNFMabcxTHGuajp0XKXK/A1r3lOnT7Rap7YNHotZORlBs9phnY40kYOY4t+s1pJ1qVrnlXerVGHJLuvK8Tn3tTtqP3tNxa1T3RpTfFnke+CUta8EgxygAOxwLa4OBzG1Tc8ZPlZyfstenFVYap+KJMcVnsrHOaI4WZuIAFaZceoLdRjBZ2I3KvcSUW22YjQm1AW4OGDXl4A3B/RHfqrnW8/vcnqr6i5WTj4pJ/kWekZ9u/ifFxWa/WWuG4dvH2K2B1CoU9S9NZRtNCm4Su62t7gT6hXrVbs8rx6WsI+7IGmnv2f6Y/M5R3XUi1wH+nfuRrn6YUdPcuXfSz1C6vdN4eq6MNjxtf4jJi3IQgCAIAgCAIAgCAIAgCAICNbRgOPoVhmV4nl2kR9tJ8xXMq9TPZ8P8AgxM/K7FQHVRxMmBRM2aL6+5nsistrizbGGO2jFuThurrDuV2rJxUai8jzltGE6ta1q+LbRQWLScutrZ5WtaxzOSeG1oGE11jXOhx4BaQuOapl6J6G1aw5LZ04PLTyi4l0XiszvpGs98MZEjYms1nEggsGsD0QaY0yGJUjt1TfN4FWHEqleHYYSk9Mv6/MojfzZzq21gkjcSWyMFJYdY15p+Jg+qd21QKupvE18/I6ErKVBKVu8PxXgyHfF1GDUoQ+F9TFK3ovbQdzupR1oShpnKLFrcxrLbElujro9IWzNIzGPaCCoqTxIuyipQcfNGp0tH8QSMnta4cCD6gq1cdeSpwl/8AjqPk2vyKYHFVjqG/0LjpZ6/Xe491G/8AErpWq7mTxfHJ81zy+SKnTf3zPkH5nKG76kdLgXwJe5Gubpt7VHT3Ll30M9Rus+zZwXRhseMr/EZMW5EEAQBAEAQBAEAQBAEAQBAR7Zl+9ywzJ5VpLhM/rJ8CuXV6me04d8GJnXvqSoDqo4O2ojLNPopaGTRSWWTEUJA3sd0gOsHHt6lfoNTg4M81xijOjVjc0/mYrSG5n2WTVdiw9B+xw69zhtCqVaTpvBetLyFxDK38UX2iOlXJNEU5PJDBr89QfVd93r2cMrNC4wuWZSv+Gdp97R38V5l5e2idntFJGHk3Ox1o6Fjq5HVyxrmKVUs7aEtUc6jxOvQ7k9ceD3JNi0Za2yOs0j+UBJcHUpqE5FoqaUOPad62VD7vkeppU4g3cKtFY8/UwN1MLZS09JpLTxBofJcqMcSwezpyUoprxWTXX6NeGzybg6M/hPN8Kq3W1hGRRsXyXFWl7S/MoaqqdY9RuKDUs8TdoYCeLhrHxK61GOKaR894hU7S5nL1Mxpw72zP9Mfmcqt2+8j0PAV9w/cjXDi8HcPNRUty3e6QPUrqHsmcF0obHjK/xGTFuRBAEAQBAEAQBAEAQBAEAQHC19FYYPK9JY9Z7yMw53muXV3PacPliml6GadZ3ZqDB1lJER+DkRs2fsdpdE4SMNHtNRu4HqOXapIScXlEFelGrBwlszcWO0Q3jZ6OaCDg9ledG/eDmN4P/a6S5asMnialOrZVtPl6oxOkOjUllBIrJB9cDFv+oBlxy4Ln1aEoex6Ky4jTrx5XpLy/ghXbfE1nI5KQhuZYcWH8Jw7Rio6dedPZk9xZ0q/XHXz8S5k05tJjoBEHGo1w11R1gFxFe9WHeSxsUVwagnnLx5FPdD/aAnPEnrO0qrF5lk7dNJLCNw+PWu8u3S6w4VDD41VtrND5nLjU5eJ8q/twUVhs/KSMj+u4NPAnneFVWjHmlg69xV7KlKfkj1cLsnzhvLyYfTkkztA+zb+Zy5151I9fwLS2b9X+x+aPRatK5la0kTXsso9Quz3beC6UNjx1brZLWxEEAQBAEAQBAEAQBAEAQBAcLZ0VhmUeYXuavdxPmubPc9laLuIoJozXM03KFnTiyutce1akmSNMsmGQrsvKSzSCSI0ORB6L2/VcP3RbUarpvQ5t1bQrx5J/L0PULjvyK1M5po+nOjPSG/5m9a6dOpGotDy11Z1beXe28GQL20NhmOtGeRf90VYT1s2dhCgnaxltoWbbi1WlhT7y+v5mctehVpaKNDJBXNrqHtDqKvK1qLY68OMW8o65R3uXQ20l45QNibtJcHO7A3bxIWIWtRvXQzPjNvTTcctmr0o1YbI2JuRLWtG2jcST3DvVq4xCnyoocI5695KtL1+pU6FWXXtGtsiaT+J3Nb4a/cq1rHNTPkdTjtfktuRfif6HoTQumeMMRpY6tpPU1o8K+q59z1nsODxxar3Z9XRmFrA2utj0q7Pdt4Low2PI1utktbEQQBAEAQBAEAQBAEAQBAEBwtnRWrMx3PLLxOJXOke0tulFRMoWdCJBmWCQgzoYKSTNaIrS3O7JC2jmktcMQQSCDvBGSypNPKMyipRxJZRqLs03lZQTNErfrDmv7dh8Fap3jx3kci44NTm803j08DRQ6a2UtBcXsNcnRuJ72VHirMbmm/E5lThFzHZJ/P8AkTacWZo5mvI7cGFo7S+mHek7qlHxyZpcGuZvDwl7/wAGdvC9X2lwe/DCjWjJo3dZ61Qq1XUeT1dnaQtafJD5vzNtoVYtSDXPSlOt+Ec1o8z+JXbSGIZ8zzHHLjtLjkW0dPmaMBWjimA0hfW1S9RA7mtHouZX+Iz23DY4tIe37km6MwswNLrY9Muv3TeC6MNjyFfrZKWxEEAQBAEAQBAEAQBAEAQBARbxNGHh6LWWxvTWZI8uvA4lc6Z7Kg9CpmULOhCWSHMVgkK+0FAUzwo0ytJanSmAWMm+ND9pisGcan05vN7VlbGWtD9hatJG1NGguqxukeyMYF5A4A5nsFT2KeEeZpIV60aNKU34I9ZgiDWhrcGtAAHUBQLtRWFg+d1JucnJ7s7BDU80t0utNI7e957C40XJm8yZ7+3hyUYR9F+hZXScQpIFO62PTbq903h6row2PI1/iMlrYhCAIAgCAIAgCAIAgCAIAgOVpi12lu8UWGsm0ZcryY68dFA4nVe5p6wHDwoqsrfOzOvQ4s4aSjko7RodP8L43cS5p8lDK2mdOnxuh+JNfUrLRotah/ha3yvYfVROjUXgW4cXtZfix8mVs+j9pGcEvYwu8qrHZy8mTLiFs9por5rimGdnn/8ATJ/SteT0N1cUX+OP5r+Tn/dTxnFIOMbx5ha8iN1Wpf3L80GXeR8Dv5SsqJntoea/M/TZic2HuKOJntYv8SOkFjoa6h7iteVeRlVaa/EvzNpoVdrqumc04c1tQczi4+Q71dtaeXzM4HHbtOKpRfqzXhp3HuV48yfk+sGuIFXAEgYVJpgMVhvCN6STmubYwtn0ZtJzYG/M9voSuaqNR+B7Cpxa1W0s+yNDc+i0gI13D8IJ8TRWIUGtzlXPFYTWIJm4s8QY0NGQCtpYRwpScnlnVZNQgCAIAgCAIAgCAIAgCAIAgOcsQcPVAU1rL43UzG9as2IhvGmYWMoanz/erdwWcmD8N6t3IZOn95NpggP0W8daYGT9bbgd/imBln2LZx70wMn4bZ1ID9+kcEMH62Wu5ASrLAXHOgCyC1YwDJZMH0gCAIAgCAIAgCAIAgCAIAgCAIAgOFpsrXjGvUQaELDWQVlouUkc2QEbnsr4ghauJtkr5bim+rE4fM4Hu1fVMDJHfc032NeD2epCwMnM3XL9g/8AmZ/UsmQ27pPsZPD9UMHZlhf9k/uH6rIO4sT/ALJ/+3+pAd47BJ9mRxLfQrAJDLsfuaPxH9FnBjJJs11huZ7hTzTAyT42ACgyWUYPpZAQBAEAQBAEAQBAEAQBAEAQBAEAQBAEAQBAEAQBYAWQEAQBAEAQBAEAQBAEAQBAEB//2Q=="/>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6" descr="data:image/jpeg;base64,/9j/4AAQSkZJRgABAQAAAQABAAD/2wCEAAkGBxQSEhQUEhQUFBAUGBgXFxQVFBQXFBQUFhUXFhQUFBcYHCggGBolHRQUITEhJSkrLi4uFx81ODMsNygtOisBCgoKDg0OGxAQGywkHyQvLCwsLC8sLSwsLSwsLCwsLCwvLCwsLCwsLCwsLCwsLCwsLCwsLCwsLCwsLCwsLCwsLP/AABEIAOEA4QMBEQACEQEDEQH/xAAbAAEAAwEBAQEAAAAAAAAAAAAABAUGAwcCAf/EAEQQAAEDAQQFCQQIAwgDAAAAAAEAAgMRBAUhMQYSQVFxEyIyYYGRobHBIzNCchRSU2KCstHwJJLSBxVDY3OiwuE0k7P/xAAbAQEAAgMBAQAAAAAAAAAAAAAAAwQBAgUGB//EADcRAAIBAwIDBgMHBAIDAAAAAAABAgMEESExBRIyEyJBUWFxM4GhFCNCkbHB0TRS4fAVYiRD8f/aAAwDAQACEQMRAD8A9xQBAEAQBAEAQBAfhKZBxktTBmVrzIzhkaS9mDKpWOYzylfadJQ3JneaLXtDZU29kV0umRGQiHF3/ac/qbdjLyZHOm53wfzj+pOdeZnsJ/2s6xabt2mLscP1TtF5j7PP+1/kWtm0mjdtHYQfIp2q8zV0ZeTLCK8muyNVlVEaum0dPpoW3MY5T7Fras8yMYOzXA5LJg+kAQBAEAQBAEAQBAEAQBAEAQBAEAQGYvy1zA0aWsGOY1nZnLGgy217FBUk/Av2lCFTWRlrVyrulLKeD9T/AOYaq8nJnbpW1vH8KK60WKvSJd87nP8AFxKjeS7CNJbRX5FLb7madjR+ELR5LcOTwRSTXVTco8eRI6SZw+gEbFjlZhUiRBEWnJEmiRLBf2O2ilCxvgpVNkU6KepY2Mxh7X6rea5p6I2EEreMtclWvRzCUfNM29thAifq1adVxBaS05E1BaV0J6xeDx1sl20VLzMxFbpwaNmeRudR/i4E+KpKcvBnpZ2NtJaxx7Guue1TDU1w1wdtbVpGypaSajgRwVmDficG4oQi3yPY06nOeEAQBAEAQBAEAQBAEAQBAEAQBAfEj9UEnILDeEZSy8Iydun1nFx2qrJ5O3QhyxSRUylaMvxI3KapBpWmw7RtHcsZw8krjzRaRHv+x8matxjeKtO7q8VrWhy6rY24dcdqnGXVHR/yZeVVztYIz1kCIFxAGJJAA3kmgWUss0nJRWWTrTYnRO1XihpXOoI3juKzKDi8Mio14Vo80HoS7MAiMzN3cNo5SEA4lvMPWAMPDyK6FGXNHB4ziVF0bjmWz1Rm3x8nI5p+EkdgyPcqrXK8HooT7Wmp+ZobptdHAkqSDwcu6pZTRtI31AIyKtpnAaw8H0smAgCAIAgCAIAgCAIAgCAIAgCAqL6tXwDt/RQ1JeBetKX4mZq1TitBnuUDZ2KcHuQnuWrLCR3ZDGIuUeHOBNDqupqjKvXj5rdRShzMrSq1XX7KDS0zr4nO+3MNiJrgwAtJzoHao7aFbVEnS0ILSo6XEMS0zv5bHnE95N2EFUMnq3VivE0uiYhms7xOG6vK0a93Nxc1oAY/fUZBXKCi4d7Y85xS6rU7iLovw2X7o53norJGdeA8q0Guo6gfgctgd4LMrbGsSS343GouSt3X5+B1bYDaquYJGTDpQylxOGfJvdj+Fy0dPn20fkWqdz9lWJ4cHtJfuv3PuOxFuDgQRmDgR2LTka3LTrRlrFl1o/PqSUPRfzTx+H9O1S0pcrOVxOj2tHPitf5Ouk1npI14ycMeLf8AohbV465IuEVeak4Pwf0Zxu6bGijiy3Xhpk2tzWn4HZ7Fag8aM87dU/xxLZSlIIAgCAIAgCAIAgCAIAgCAIDnO/VaTuCw3hGYrMkjD3pbHEnHEqnJnpLajHBVyO1ASTz3eA3LR6FyMed48EQJZitGy5GCPmxX22PWjm9zJgScmk4VPUfDNb0qqXdlsylxGylKKrUuuP1IF+ST2OCSLGSzGnJTDpwnWDg2TYRUYOU0+anHC28DlUXSuqqqPSf4l5+3qZ0xst1SwNjtuZjGEdopm5mxsmeGR8oe7VX/AG/Ut5nbPDeYefiv8FxogY7RZ5LDMC1wJc2uDs6mgPxNdXA7DxUlFqUezkV71TpVY3MNj7ivG1Xa4Rze2s5waSTiPuOORp8Jr6rXnnReHqiT7Nb30Oen3ZeP/wANxc9thtbdeM4inVIw7j+yFai4zWUc6f2izfJNaP8AJkjSSH2fKfE2gPWCaV7yta0dMljhVdup2b2exmOVIOGeziquT0TgmsGk0kkrFG4bSD2FpP6KxWfdTOBwqPLXnHy/kzgkOaqZO+4pmjuO8S6gOYyO3DYd6npzyce9tlHVG1s0us0HerUXlHnpx5ZNHVbGoQBAEAQBAEAQBAEAQBAEBGvDoHgfIrWWxLR60Ym1tDSTtVRno6Tb0Ked1Tiomy/BYRCmWrLETld10i0SEPFYmirhlUnBo9exSUKfPLXYqcVvHb0Uo9T2OVnvUWKU2O0uEkFBqSHEsY6tGTDdTuFNhwljPs5ckjizt/tNP7RSWJeK9fNEe/dCq+1sZ+9yet2gxP2dQJ4EJUt86wM2vEWvu669M/yQIta0uxrFecOOWqZw3eNkoA4OHVlE8z02kvqXVy0f+1KX0/wae5r/AIrUzkbS1okOBa4UY8jdXou6u7qlo11Puz3Kd5w+pbPtqD7v1X+CbdWjBs83KWd9BSmo+uVRhrDMYbR2qXsWnmJj/lIVqXZ3Efmi40pL+Rw6BLQ4UxrXDHcsV88pjhHZOr6rODLlU8npFsXt4vrZID1gdzXD0U8392ji2seW9qIpAq52S1uEe0CkpblC9+Gzf3X7pquw2PL1/iMlrchCAIAgCAIAgCAIAgCAIAgIt5H2Z/exaz2JaPWjD241Kps9LRWEVEqiL0SJKtWTxLiGVtlsZldu1z94nBje3mjtV2DVOlzHmb9yur3s14afyeSW20uke6R5q97iSes+gy7FznJyeWd6NONOKhHZFno7pNLZTq9OGuMZOW8sPwnqyU1Os4FK6sYV9dn5m8s8tlvABzfesxB6E8RzBB3V4tVxShVRxnC4s3h7P8mVul2jL3+1hbruNOUaKAkj/EaN52gdm1RVqDbzE6PD+JRjF0qrwvD+DvoRf8jXmCcuIaMHOB12UIFHVxI44hbU6ri8SJL3hlOpDtaO/pszU6UWqkRZQ84t52FKAg4dwW9aXdwVeE2/3vPnbOhmlUwehLSQ1sbfuykd4cfVSf8AqObFYvW/OJVtUJ0WWtw+8CkpblG9+GegXZ7tqvQ2PLV+tkpbEQQBAEAQBAEAQBAEAQBAEBEvP3Z/ewrWexLQ60Ye2nEqkz01HYqZio2XoIiSLVk8T803tP8ABQNGTg0n8AAp3nwU9eWacUjkWNHF3Wk91t8zzhypI6TPloxWTVLU0N0XM9zBaDNHZ2B2q2R7i0lwz1advcVJTotrnzgguLqEZ9lyOTxqkba4bfaMBLyc8NHUtELg7FoqGvA2mhxoMab1epSnnXVeZxLuhQa5oZjL+1/sW9yXrZrX0C17qdFzaPAw2HGnDBSRnCZBUt7q180vNbErSsAWfHAhzdUduIHZVa18chPwdzdx6YeTK1VI9MT4XVs0g3SMPe0j0Ui6GUprF1F+cWQW7VEXWWtxe8CkpblG9+GegXb7tvBXYbHla/xGSluRBAEAQBAEAQBAEAQBAEAQEO9fdn97FpPYmodaMNbTiVTZ6alsVUyjZdgRJVqyeJZ218jLOyOA0mMYkZUNIl+KSOjsK86oVvLUUo7nnZqNS4nVqLu55X6eTMJ9PgtHNtMbYZCaCeFurR3+bFtG8jHgq6nGbxNYfmXXQq0VzUpcy8n+zK233Y+CXUfQ15zXtxY9hyc07Qo503F4Zatq0a2q+a8jU6OsjtVnfY5DquDuUicM+ug20q6o3O6lNS5Zx7NlPiHPb1Vcw1T0aOj7D/dbHScoX2iQFkdGFsbdpc6pIc4ZgHr6yM8ioLO7ZrGt/wAi1DGIx1euvyJGjL4rU8nVEVq1fhwilxGOr8L+GflmDjU9GTVFVtI781P6r+UWd6tLWarsCHAUKxNYWGWLZxlLmjtgiKItE2xn2U46mHufT/kpI7Mp1l99Tfv+hFbtUZaZa3D0wpKW5Rveg9Au33beCuw2PK1+tkpbkQQBAEAQBAEAQBAEAQBAEBDvT3ZWs9iah1mFtmZVJnpqWxWSqJl2JDnWrJ4EyaE2mx0jNLRAQWEGhq01aK9bcOIVpZqU9N0cO5l9lvG5LuTWv++5j55IbX70izWzJziKQyuGHP8As37z57Icwq9WjJkqtt0d6H1X8o7zWR0dj5Od8bntkBgDZA86rsJAKZM28exbzjy08SfsYtqiqXXNTTw0+bKx7FK3XDgY9blGkOBYCXAjaKKoubnzE69dw5MTxh+Zvrj0jjtLORtTWtlOBa8UZJ2Honq7l0KddS7s1qeZuOH1KH31B5j6bon2HRCNkuvC9zB9UjWpiDzTUHvqtvs6zlGYcanyOFSOfUsdL7NWEP2tIBO8Go8z4pcR7uTbg1w+2dN7PODMhUz0TJ135Sj/ACz4OYfRbw8fYqXHVB+v7MitUZZZbXF0+9S09yjedJ6Bdvu28FdhseVr9bJS3IggCAIAgCAIAgCAIAgCAICJefQ7QtJ7EtHqMJbcyqcj09HYrJVEXYkK0LVlimRLHe30aTWNeTdg8dVcHcR+q3pVOSWuxX4lZq5o4W61RK0r0ZE4M9noZCKuaMpRTBzfv071ZrUebvR3PP2N+6T7Krt+hgLMyjjUUIzBFCDuI3qhjXDPSUnnVG4uRkjrveLK7VtLZCXUoHPGYbU5c0inDirdLMqXd3OPfuEbxdvrDGnkUzb/AJaGO1sbO0GhZK0Nkb8rgAWnrUHbzTxNZL0bKm4c9CTi/R6fNGr0atbgNezSuls4HOglxlgO4HMtzyNMFbjNqOY6o59WhSnLkuI8s/CS2ZOv69nSRBtA0FwrTbQErSrVco4LNhYwo1XLOWVLVXOmyfdgq543xyflJ9FJT3+RTutIxf8A2RDaoy2y2uTp9hUtPcoXnSehXb7tvBXYbHla/wARklbkQQBAEAQBAEAQBAEAQBAEBEvPodo81pPYlo9Rg7a7EqlI9RRWhWSlRsuRIVoWrLEDPXx0So5E8ukk6IaUchSGY+wJ5rvsid/3PJWbevjuyPO8R4f2v3lPq8V5/wCTVX1o3FafaNIZKRg9uLXjZrgZ8RjxVqpRjPVbnMsuI1LZ8slleXkY+Ke0XbMC5nNdg4fBK0Zart4xptG0YqlFzozy1od2uqF/SSi9fqjXttNkvCItq3lCMA8ASxnYW1zp1EhW+anVWDiKF1ZTzrj02ZndG2S2W1Oa4ar2AgjY5tRlvadirQ5qcsHo59ld2/o/ozU6TWcBrJGdB5rTcS0mn761LWisKSKnDKsnKVKe8Spaq502WNy4zNG8PHexykp9RRvtKTft+pAaVH4lwuLkPP7CpaZQvOk9Bu33beCuw2PK1+tkpbkQQBAEAQBAEAQBAEAQBAEBEvLodo81rLYlo9RgbdmVRkepobIrZFGXIkK0FaMsQM/fHRK0kTPpIui1kjmtAjmpqOa4Yu1TrUGrqnfmpbeMZSxI5F/UnTo81PdNF7BeD7ttDoNYzWcAODXUDmh2PNOVerI9Sn53Rly7opRtYcQpdrjll9Ga6zW2C1sIaWyMI5zHAVHzNOXFWYzjNaHHq0K9rPvZT8ymt+gkL6mJzoifhPPZXqBxHeoJWsW8rQvUeM1YR5ZpS+jPu59EZmvrJMHNAoDzyQKjAA5d6K2l4stf8zRUGoww/lg0OksLW2XV2NLQ3fUYeVVLXSVMq8KqyqXjn55yZSM4KienkWdwn+Ij4n8pUlLrRQ4h/TS/3xIJFCRuJHio31MtxeYplrch53YVJT3KV50nod2+7bwV6Gx5Sv1slLciCAIAgCAIAgCAIAgCAIAgIl5dDtHmtZbEtLqMBb8zxVGR6m36UVspUbLsSDaCtGWIFBexwP72rRkstiHo5djbTPyTiWgtcQ4UqHAVBocx1KShBTlg5N9XdClzpZ1RMvq5rRC4umJkZQNEwqRqjBocTi08e8rerTmnmWo4fdUKiaho/Ij2W7pHN5aB9ZY6l0bCRK1ux7aYubvpu2rSEJNc0XqSXVampqnVWj8fD29C0uzTqdgpI1szd55j/wCYAg9ykhdyXUslGtwalPWDa+qNVc2mscrqclI00rmwjZhWtfBWFdRfgU3wOoteZfU+NILzM2rhqsBNG1rjTMnaVFWqcx1uHWUbfONX5lbEcAoEdCW5Z3Cf4iP5vQqSl1oocR/pp+xwtzaSyj77/wAxWJrEmTW7zRg/RfoTrlPP7CtqZXvOk9Eu33beHqr0Njydf4jJS3IggCAIAgCAIAgCAIAgCAICJefQHzDzWkiWlv8AIwF49J3E+aoy3PU23QvYq5itGXokG0FRsswKG9MjwWjehvLY6aBBn0sa2DtR+pu18O/m62CsWmOc4XFs9h6Z19jTWHSR0TzBb2hrxhyobzHtOAcW7jvGG8Cisqth8tQ5r4d2kO1tXn08T5vLRRri2ewyCKQc5oB9mflI6PDEHKixKhrzU9GZp8Rkl2V0sr6lZfdwSSwm0ckYrQ0nlogObJTOWOnfTbjtGMVai5R5sa+JbtL2FKp2PNmL2fl6MqtGD7T8J9FVpnefSzY22zBkAe4c59QwbhTnPPkONVZaxDLKFKq6ldwi9I7/ALIrosgoUXpPUs7g/wDIj4n8pUtHrRR4jpbT9v3Py+hS0S/MT34+qVdJszYvmt4P0JFzHnJTNLvpPRrs903guhDY8lX+IyUtiIIAgCAIAgCAIAgCAIAgCAiXl0R8zfNayJKe79mYC9Om7ifNUJ7nqrXoj7FTMVGy/Ag2krRlmCKK8sjwWj2NpbFLHK5jg5pLXtIIIzBGRSMnF5RTqQU4uMllM9Hu22Q3nDqSgNnbmBg5p+vGfq9XfsXRi4V44e55ycK/DqnPDpf5ezKSey2y7X60dZLPtoCYyPvtzYfvDvOSgSqUXpqi+6trfpKWkvr/AJNVZtJonWb6RqvLAaPa0BxY7cerEY9YyVpVouHMceVhUjX7HKz4PzMjofZxLaw0CjTrOI3NBrTyHaqNKPNUwj1N1VdC1cnukl8zYaannRN2BrvMD0CnuvBFDgKzCcnu2UEOQVZHaktS30bFbTH+L8pU1DrRzOKPFrI+tIm0tEnXqn/YEr/EY4W820f98Rc55yxTN7td09Juz3TeHquhDY8jX+IyUtiEIAgCAIAgCAIAgCAIAgCAiXl0R8wWsjeHj7Hn17Hnv+Y+aoT3Z6uz+HH2KiYqJnRiiDaCtGWIlLeBwPBavY2lsfWhdgjmtOrIA4NY5wY7oucC0Cu8c44Ke1jGUtTicUqypUsx01w36Fq/kHwOk5lkvCCusxns6yNOTWVxDsKEY47lNLlceZaSRXpOvGoqbXPSl89Cy0b0vEhbFaKNlODX5NedgP1XeB6slmhcqektypxDhbpPnpary8UaV7oQ17XGNrcdcVaBiMdccN6tYWDlx7VyTWW/AyX9m8bfpUxbiGsIaTnqueKeDQqdrjtGeh4xOX2aEX4vX3wafTKyB0bZNYAsqKH4gaYDrw81LdQyslXgVxKNR08aP6GTs5wVFHqJrUvtFW1tA6muPp6qxbrMzj8YeLZ+6P3SrC0Hra3yp6JcdY4RrbL3Zxuk85aQJ7pd09Luv3TeHquhDY8hX+IyWtyEIAgCAIAgCAIAgCAIAgCAi3h0R8wWrN4ePseZ31IRLJ87vMrnVG8s9jYxXZR9iqdNXNRZOgo4I05WGSRKe3ZOWr2MyK277a6CVsrOkw1psIyLT1EEhZpTcJJooXFGNWDhLxN9bLuhvKITwkMmyNd4Hu5QNo2OGymYV+dKNaPNE4FC6q8Pn2VTWP8AuqMJet3SQO1ZWFp2Vxa75TkVz3TlDc9BTuKdaOabyXlig+n2dzXCtqswBY/bJGa+zcdpFDQ8OtWY/fQ9Uc+pL7FWTXRPdeT8yw/syl/iHj60RP8AK5v9SWb77HG4Zt4y8n+pa6YWkum1fhYCBx2nv8lm6k3PBY4NQVOhnxepTWV2aro61RGo0ObWV53Mp3uH6K1bLMmef45LFGK82cNMT7cfIPNyxddZLwT+mfu/2I9znnBR09y1ddJ6fdfum8PVdGGx4yv1slrciCAIAgCAIAgCAIAgCAIAgItvyHH0Kw/A2jszy+/vey/O7zXLq9TPZ2HwY+xSPdiofE6aWh8yuWTKR0GjcssYcHRh72lzI3Oo9zfrUp1jv2KdW8mtPyOZX4rSpzcWnhaN+CfkZ+77iklnMB9m5oJeXjoNFMabcxTHGuajp0XKXK/A1r3lOnT7Rap7YNHotZORlBs9phnY40kYOY4t+s1pJ1qVrnlXerVGHJLuvK8Tn3tTtqP3tNxa1T3RpTfFnke+CUta8EgxygAOxwLa4OBzG1Tc8ZPlZyfstenFVYap+KJMcVnsrHOaI4WZuIAFaZceoLdRjBZ2I3KvcSUW22YjQm1AW4OGDXl4A3B/RHfqrnW8/vcnqr6i5WTj4pJ/kWekZ9u/ifFxWa/WWuG4dvH2K2B1CoU9S9NZRtNCm4Su62t7gT6hXrVbs8rx6WsI+7IGmnv2f6Y/M5R3XUi1wH+nfuRrn6YUdPcuXfSz1C6vdN4eq6MNjxtf4jJi3IQgCAIAgCAIAgCAIAgCAICNbRgOPoVhmV4nl2kR9tJ8xXMq9TPZ8P8AgxM/K7FQHVRxMmBRM2aL6+5nsistrizbGGO2jFuThurrDuV2rJxUai8jzltGE6ta1q+LbRQWLScutrZ5WtaxzOSeG1oGE11jXOhx4BaQuOapl6J6G1aw5LZ04PLTyi4l0XiszvpGs98MZEjYms1nEggsGsD0QaY0yGJUjt1TfN4FWHEqleHYYSk9Mv6/MojfzZzq21gkjcSWyMFJYdY15p+Jg+qd21QKupvE18/I6ErKVBKVu8PxXgyHfF1GDUoQ+F9TFK3ovbQdzupR1oShpnKLFrcxrLbElujro9IWzNIzGPaCCoqTxIuyipQcfNGp0tH8QSMnta4cCD6gq1cdeSpwl/8AjqPk2vyKYHFVjqG/0LjpZ6/Xe491G/8AErpWq7mTxfHJ81zy+SKnTf3zPkH5nKG76kdLgXwJe5Gubpt7VHT3Ll30M9Rus+zZwXRhseMr/EZMW5EEAQBAEAQBAEAQBAEAQBAR7Zl+9ywzJ5VpLhM/rJ8CuXV6me04d8GJnXvqSoDqo4O2ojLNPopaGTRSWWTEUJA3sd0gOsHHt6lfoNTg4M81xijOjVjc0/mYrSG5n2WTVdiw9B+xw69zhtCqVaTpvBetLyFxDK38UX2iOlXJNEU5PJDBr89QfVd93r2cMrNC4wuWZSv+Gdp97R38V5l5e2idntFJGHk3Ox1o6Fjq5HVyxrmKVUs7aEtUc6jxOvQ7k9ceD3JNi0Za2yOs0j+UBJcHUpqE5FoqaUOPad62VD7vkeppU4g3cKtFY8/UwN1MLZS09JpLTxBofJcqMcSwezpyUoprxWTXX6NeGzybg6M/hPN8Kq3W1hGRRsXyXFWl7S/MoaqqdY9RuKDUs8TdoYCeLhrHxK61GOKaR894hU7S5nL1Mxpw72zP9Mfmcqt2+8j0PAV9w/cjXDi8HcPNRUty3e6QPUrqHsmcF0obHjK/xGTFuRBAEAQBAEAQBAEAQBAEAQHC19FYYPK9JY9Z7yMw53muXV3PacPliml6GadZ3ZqDB1lJER+DkRs2fsdpdE4SMNHtNRu4HqOXapIScXlEFelGrBwlszcWO0Q3jZ6OaCDg9ledG/eDmN4P/a6S5asMnialOrZVtPl6oxOkOjUllBIrJB9cDFv+oBlxy4Ln1aEoex6Ky4jTrx5XpLy/ghXbfE1nI5KQhuZYcWH8Jw7Rio6dedPZk9xZ0q/XHXz8S5k05tJjoBEHGo1w11R1gFxFe9WHeSxsUVwagnnLx5FPdD/aAnPEnrO0qrF5lk7dNJLCNw+PWu8u3S6w4VDD41VtrND5nLjU5eJ8q/twUVhs/KSMj+u4NPAnneFVWjHmlg69xV7KlKfkj1cLsnzhvLyYfTkkztA+zb+Zy5151I9fwLS2b9X+x+aPRatK5la0kTXsso9Quz3beC6UNjx1brZLWxEEAQBAEAQBAEAQBAEAQBAcLZ0VhmUeYXuavdxPmubPc9laLuIoJozXM03KFnTiyutce1akmSNMsmGQrsvKSzSCSI0ORB6L2/VcP3RbUarpvQ5t1bQrx5J/L0PULjvyK1M5po+nOjPSG/5m9a6dOpGotDy11Z1beXe28GQL20NhmOtGeRf90VYT1s2dhCgnaxltoWbbi1WlhT7y+v5mctehVpaKNDJBXNrqHtDqKvK1qLY68OMW8o65R3uXQ20l45QNibtJcHO7A3bxIWIWtRvXQzPjNvTTcctmr0o1YbI2JuRLWtG2jcST3DvVq4xCnyoocI5695KtL1+pU6FWXXtGtsiaT+J3Nb4a/cq1rHNTPkdTjtfktuRfif6HoTQumeMMRpY6tpPU1o8K+q59z1nsODxxar3Z9XRmFrA2utj0q7Pdt4Low2PI1utktbEQQBAEAQBAEAQBAEAQBAEBwtnRWrMx3PLLxOJXOke0tulFRMoWdCJBmWCQgzoYKSTNaIrS3O7JC2jmktcMQQSCDvBGSypNPKMyipRxJZRqLs03lZQTNErfrDmv7dh8Fap3jx3kci44NTm803j08DRQ6a2UtBcXsNcnRuJ72VHirMbmm/E5lThFzHZJ/P8AkTacWZo5mvI7cGFo7S+mHek7qlHxyZpcGuZvDwl7/wAGdvC9X2lwe/DCjWjJo3dZ61Qq1XUeT1dnaQtafJD5vzNtoVYtSDXPSlOt+Ec1o8z+JXbSGIZ8zzHHLjtLjkW0dPmaMBWjimA0hfW1S9RA7mtHouZX+Iz23DY4tIe37km6MwswNLrY9Muv3TeC6MNjyFfrZKWxEEAQBAEAQBAEAQBAEAQBARbxNGHh6LWWxvTWZI8uvA4lc6Z7Kg9CpmULOhCWSHMVgkK+0FAUzwo0ytJanSmAWMm+ND9pisGcan05vN7VlbGWtD9hatJG1NGguqxukeyMYF5A4A5nsFT2KeEeZpIV60aNKU34I9ZgiDWhrcGtAAHUBQLtRWFg+d1JucnJ7s7BDU80t0utNI7e957C40XJm8yZ7+3hyUYR9F+hZXScQpIFO62PTbq903h6row2PI1/iMlrYhCAIAgCAIAgCAIAgCAIAgOVpi12lu8UWGsm0ZcryY68dFA4nVe5p6wHDwoqsrfOzOvQ4s4aSjko7RodP8L43cS5p8lDK2mdOnxuh+JNfUrLRotah/ha3yvYfVROjUXgW4cXtZfix8mVs+j9pGcEvYwu8qrHZy8mTLiFs9por5rimGdnn/8ATJ/SteT0N1cUX+OP5r+Tn/dTxnFIOMbx5ha8iN1Wpf3L80GXeR8Dv5SsqJntoea/M/TZic2HuKOJntYv8SOkFjoa6h7iteVeRlVaa/EvzNpoVdrqumc04c1tQczi4+Q71dtaeXzM4HHbtOKpRfqzXhp3HuV48yfk+sGuIFXAEgYVJpgMVhvCN6STmubYwtn0ZtJzYG/M9voSuaqNR+B7Cpxa1W0s+yNDc+i0gI13D8IJ8TRWIUGtzlXPFYTWIJm4s8QY0NGQCtpYRwpScnlnVZNQgCAIAgCAIAgCAIAgCAIAgOcsQcPVAU1rL43UzG9as2IhvGmYWMoanz/erdwWcmD8N6t3IZOn95NpggP0W8daYGT9bbgd/imBln2LZx70wMn4bZ1ID9+kcEMH62Wu5ASrLAXHOgCyC1YwDJZMH0gCAIAgCAIAgCAIAgCAIAgCAIAgOFpsrXjGvUQaELDWQVlouUkc2QEbnsr4ghauJtkr5bim+rE4fM4Hu1fVMDJHfc032NeD2epCwMnM3XL9g/8AmZ/UsmQ27pPsZPD9UMHZlhf9k/uH6rIO4sT/ALJ/+3+pAd47BJ9mRxLfQrAJDLsfuaPxH9FnBjJJs11huZ7hTzTAyT42ACgyWUYPpZAQBAEAQBAEAQBAEAQBAEAQBAEAQBAEAQBAEAQBYAWQEAQBAEAQBAEAQBAEAQBAEB//2Q=="/>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http://4.bp.blogspot.com/-CuXPM6U8mZY/UaRPqPxRTBI/AAAAAAAAAQY/ZTKlwjs9KFg/s1600/uploadzzzzzzzzzzzzzzzzzzzzzzzzzz.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0968" y="3124200"/>
            <a:ext cx="2241611" cy="20653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uline.com/images/product/Large/H_1047GR_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9390" y="2721175"/>
            <a:ext cx="2301395" cy="3068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84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3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 mL vs. 210 Liters</a:t>
            </a:r>
          </a:p>
        </p:txBody>
      </p:sp>
      <p:sp>
        <p:nvSpPr>
          <p:cNvPr id="3" name="Content Placeholder 2"/>
          <p:cNvSpPr>
            <a:spLocks noGrp="1"/>
          </p:cNvSpPr>
          <p:nvPr>
            <p:ph idx="1"/>
          </p:nvPr>
        </p:nvSpPr>
        <p:spPr>
          <a:xfrm>
            <a:off x="457200" y="1295400"/>
            <a:ext cx="8229600" cy="4830764"/>
          </a:xfrm>
        </p:spPr>
        <p:txBody>
          <a:bodyPr>
            <a:normAutofit/>
          </a:bodyPr>
          <a:lstStyle/>
          <a:p>
            <a:r>
              <a:rPr lang="en-US" dirty="0"/>
              <a:t>70 mL X 3000 = </a:t>
            </a:r>
            <a:r>
              <a:rPr lang="en-US" b="1" dirty="0"/>
              <a:t>210 Liters</a:t>
            </a:r>
          </a:p>
          <a:p>
            <a:r>
              <a:rPr lang="en-US" dirty="0"/>
              <a:t>In order for the </a:t>
            </a:r>
            <a:r>
              <a:rPr lang="en-US" dirty="0" err="1"/>
              <a:t>Draeger</a:t>
            </a:r>
            <a:r>
              <a:rPr lang="en-US" dirty="0"/>
              <a:t> 7110/9510 to provide a test result, the machine must multiply the reading obtained from the 70 cc chamber by </a:t>
            </a:r>
            <a:r>
              <a:rPr lang="en-US" b="1" dirty="0"/>
              <a:t>3,000</a:t>
            </a:r>
            <a:r>
              <a:rPr lang="en-US" dirty="0"/>
              <a:t>.</a:t>
            </a:r>
          </a:p>
          <a:p>
            <a:r>
              <a:rPr lang="en-US" b="1" i="1" dirty="0"/>
              <a:t>Question?</a:t>
            </a:r>
            <a:r>
              <a:rPr lang="en-US" dirty="0"/>
              <a:t> What if the initial reading taken from the sample chamber was inaccurate?</a:t>
            </a:r>
          </a:p>
        </p:txBody>
      </p:sp>
    </p:spTree>
    <p:extLst>
      <p:ext uri="{BB962C8B-B14F-4D97-AF65-F5344CB8AC3E}">
        <p14:creationId xmlns:p14="http://schemas.microsoft.com/office/powerpoint/2010/main" val="377551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fontAlgn="auto" hangingPunct="1">
              <a:spcAft>
                <a:spcPts val="0"/>
              </a:spcAft>
              <a:defRPr/>
            </a:pP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Breathing Patterns</a:t>
            </a:r>
          </a:p>
        </p:txBody>
      </p:sp>
      <p:sp>
        <p:nvSpPr>
          <p:cNvPr id="7" name="Rectangle 6"/>
          <p:cNvSpPr/>
          <p:nvPr/>
        </p:nvSpPr>
        <p:spPr>
          <a:xfrm>
            <a:off x="533400" y="2209800"/>
            <a:ext cx="7974748" cy="1938992"/>
          </a:xfrm>
          <a:prstGeom prst="rect">
            <a:avLst/>
          </a:prstGeom>
          <a:noFill/>
        </p:spPr>
        <p:txBody>
          <a:bodyPr lIns="91401" tIns="45700" rIns="91401" bIns="4570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rPr>
              <a:t>The harder you blow</a:t>
            </a:r>
          </a:p>
          <a:p>
            <a:pPr algn="ctr" fontAlgn="auto">
              <a:spcBef>
                <a:spcPts val="0"/>
              </a:spcBef>
              <a:spcAft>
                <a:spcPts val="0"/>
              </a:spcAft>
              <a:defRPr/>
            </a:pPr>
            <a:r>
              <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rPr>
              <a:t>the higher you go</a:t>
            </a:r>
          </a:p>
        </p:txBody>
      </p:sp>
    </p:spTree>
    <p:extLst>
      <p:ext uri="{BB962C8B-B14F-4D97-AF65-F5344CB8AC3E}">
        <p14:creationId xmlns:p14="http://schemas.microsoft.com/office/powerpoint/2010/main" val="13690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Properties of Ethanol</a:t>
            </a:r>
          </a:p>
        </p:txBody>
      </p:sp>
      <p:sp>
        <p:nvSpPr>
          <p:cNvPr id="3" name="Content Placeholder 2"/>
          <p:cNvSpPr>
            <a:spLocks noGrp="1"/>
          </p:cNvSpPr>
          <p:nvPr>
            <p:ph idx="1"/>
          </p:nvPr>
        </p:nvSpPr>
        <p:spPr/>
        <p:txBody>
          <a:bodyPr/>
          <a:lstStyle/>
          <a:p>
            <a:pPr marL="0" indent="0">
              <a:buNone/>
            </a:pPr>
            <a:r>
              <a:rPr lang="en-US" sz="2800" dirty="0"/>
              <a:t>Ethanol is </a:t>
            </a:r>
            <a:r>
              <a:rPr lang="en-US" sz="2800" b="1" i="1" dirty="0"/>
              <a:t>hydrophilic</a:t>
            </a:r>
            <a:r>
              <a:rPr lang="en-US" sz="2800" dirty="0"/>
              <a:t> [bonds to and mixes completely with water]</a:t>
            </a:r>
          </a:p>
          <a:p>
            <a:pPr marL="0" indent="0">
              <a:buNone/>
            </a:pPr>
            <a:endParaRPr lang="en-US" sz="2800" dirty="0"/>
          </a:p>
          <a:p>
            <a:pPr marL="0" indent="0">
              <a:buNone/>
            </a:pPr>
            <a:r>
              <a:rPr lang="en-US" sz="2800" dirty="0"/>
              <a:t>“Ethanol distributes into the total body water, which compromises between 50-60% of body weight.”</a:t>
            </a:r>
            <a:r>
              <a:rPr lang="en-US" dirty="0"/>
              <a:t> </a:t>
            </a:r>
            <a:r>
              <a:rPr lang="en-US" sz="2400" b="1" i="1" dirty="0" err="1"/>
              <a:t>Garriott’s</a:t>
            </a:r>
            <a:r>
              <a:rPr lang="en-US" sz="2400" dirty="0"/>
              <a:t> at pg. 50</a:t>
            </a:r>
          </a:p>
        </p:txBody>
      </p:sp>
    </p:spTree>
    <p:extLst>
      <p:ext uri="{BB962C8B-B14F-4D97-AF65-F5344CB8AC3E}">
        <p14:creationId xmlns:p14="http://schemas.microsoft.com/office/powerpoint/2010/main" val="4200157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fontAlgn="auto" hangingPunct="1">
              <a:spcAft>
                <a:spcPts val="0"/>
              </a:spcAft>
              <a:defRPr/>
            </a:pP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Breathing Patterns</a:t>
            </a:r>
          </a:p>
        </p:txBody>
      </p:sp>
      <p:pic>
        <p:nvPicPr>
          <p:cNvPr id="27650" name="Picture 2"/>
          <p:cNvPicPr>
            <a:picLocks noChangeAspect="1" noChangeArrowheads="1"/>
          </p:cNvPicPr>
          <p:nvPr/>
        </p:nvPicPr>
        <p:blipFill>
          <a:blip r:embed="rId3"/>
          <a:srcRect/>
          <a:stretch>
            <a:fillRect/>
          </a:stretch>
        </p:blipFill>
        <p:spPr bwMode="auto">
          <a:xfrm>
            <a:off x="1628775" y="1447800"/>
            <a:ext cx="5838825" cy="5035550"/>
          </a:xfrm>
          <a:prstGeom prst="rect">
            <a:avLst/>
          </a:prstGeom>
          <a:noFill/>
          <a:ln w="9525">
            <a:noFill/>
            <a:miter lim="800000"/>
            <a:headEnd/>
            <a:tailEnd/>
          </a:ln>
        </p:spPr>
      </p:pic>
    </p:spTree>
    <p:extLst>
      <p:ext uri="{BB962C8B-B14F-4D97-AF65-F5344CB8AC3E}">
        <p14:creationId xmlns:p14="http://schemas.microsoft.com/office/powerpoint/2010/main" val="2855845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Exhaled Lung Air</a:t>
            </a:r>
          </a:p>
        </p:txBody>
      </p:sp>
      <p:sp>
        <p:nvSpPr>
          <p:cNvPr id="87042" name="TextBox 4"/>
          <p:cNvSpPr txBox="1">
            <a:spLocks noChangeArrowheads="1"/>
          </p:cNvSpPr>
          <p:nvPr/>
        </p:nvSpPr>
        <p:spPr bwMode="auto">
          <a:xfrm>
            <a:off x="685800" y="1600200"/>
            <a:ext cx="3429000" cy="3816350"/>
          </a:xfrm>
          <a:prstGeom prst="rect">
            <a:avLst/>
          </a:prstGeom>
          <a:noFill/>
          <a:ln w="9525">
            <a:noFill/>
            <a:miter lim="800000"/>
            <a:headEnd/>
            <a:tailEnd/>
          </a:ln>
        </p:spPr>
        <p:txBody>
          <a:bodyPr>
            <a:spAutoFit/>
          </a:bodyPr>
          <a:lstStyle/>
          <a:p>
            <a:r>
              <a:rPr lang="en-US" sz="2800">
                <a:latin typeface="Calibri" pitchFamily="34" charset="0"/>
              </a:rPr>
              <a:t>During respiration deep lung alcohol is deposited in the mucus lining of the upper airway causing *EBA (extra breath alcohol) to be added to test result.</a:t>
            </a:r>
          </a:p>
          <a:p>
            <a:endParaRPr lang="en-US">
              <a:latin typeface="Calibri" pitchFamily="34" charset="0"/>
            </a:endParaRPr>
          </a:p>
        </p:txBody>
      </p:sp>
      <p:pic>
        <p:nvPicPr>
          <p:cNvPr id="87043" name="Picture 6" descr="Figure 5 - new paradigm.jpg"/>
          <p:cNvPicPr>
            <a:picLocks noChangeAspect="1"/>
          </p:cNvPicPr>
          <p:nvPr/>
        </p:nvPicPr>
        <p:blipFill>
          <a:blip r:embed="rId3"/>
          <a:srcRect/>
          <a:stretch>
            <a:fillRect/>
          </a:stretch>
        </p:blipFill>
        <p:spPr bwMode="auto">
          <a:xfrm>
            <a:off x="3935413" y="1219200"/>
            <a:ext cx="4827587" cy="5257800"/>
          </a:xfrm>
          <a:prstGeom prst="rect">
            <a:avLst/>
          </a:prstGeom>
          <a:noFill/>
          <a:ln w="9525">
            <a:noFill/>
            <a:miter lim="800000"/>
            <a:headEnd/>
            <a:tailEnd/>
          </a:ln>
        </p:spPr>
      </p:pic>
    </p:spTree>
    <p:extLst>
      <p:ext uri="{BB962C8B-B14F-4D97-AF65-F5344CB8AC3E}">
        <p14:creationId xmlns:p14="http://schemas.microsoft.com/office/powerpoint/2010/main" val="42017334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1103"/>
          </a:xfrm>
        </p:spPr>
        <p:txBody>
          <a:bodyPr/>
          <a:lstStyle/>
          <a:p>
            <a:r>
              <a:rPr lang="en-US" dirty="0"/>
              <a:t>Hematocrit Ratio</a:t>
            </a:r>
          </a:p>
        </p:txBody>
      </p:sp>
      <p:sp>
        <p:nvSpPr>
          <p:cNvPr id="3" name="Content Placeholder 2"/>
          <p:cNvSpPr>
            <a:spLocks noGrp="1"/>
          </p:cNvSpPr>
          <p:nvPr>
            <p:ph idx="1"/>
          </p:nvPr>
        </p:nvSpPr>
        <p:spPr>
          <a:xfrm>
            <a:off x="381000" y="1447800"/>
            <a:ext cx="8229600" cy="4525963"/>
          </a:xfrm>
        </p:spPr>
        <p:txBody>
          <a:bodyPr>
            <a:normAutofit fontScale="92500" lnSpcReduction="20000"/>
          </a:bodyPr>
          <a:lstStyle/>
          <a:p>
            <a:pPr marL="0" indent="0">
              <a:buNone/>
            </a:pPr>
            <a:r>
              <a:rPr lang="en-US" i="1" dirty="0"/>
              <a:t> </a:t>
            </a:r>
            <a:r>
              <a:rPr lang="en-US" sz="3000" dirty="0"/>
              <a:t>The </a:t>
            </a:r>
            <a:r>
              <a:rPr lang="en-US" sz="3000" b="1" i="1" dirty="0"/>
              <a:t>hematocrit</a:t>
            </a:r>
            <a:r>
              <a:rPr lang="en-US" sz="3000" dirty="0"/>
              <a:t> ratio measures the volume of red blood cells compared to the total blood volume (red blood cells and plasma). The normal hematocrit for men is 40 to 54%; for women it is 36 to 48%. *</a:t>
            </a:r>
          </a:p>
          <a:p>
            <a:pPr marL="0" indent="0">
              <a:buNone/>
            </a:pPr>
            <a:endParaRPr lang="en-US" sz="3000" dirty="0"/>
          </a:p>
          <a:p>
            <a:pPr marL="0" indent="0">
              <a:buNone/>
            </a:pPr>
            <a:r>
              <a:rPr lang="en-US" sz="3000" dirty="0"/>
              <a:t>A higher ratio of red blood cells to total blood volume means a lower plasma (liquid component)</a:t>
            </a:r>
          </a:p>
          <a:p>
            <a:pPr marL="0" indent="0">
              <a:buNone/>
            </a:pPr>
            <a:endParaRPr lang="en-US" dirty="0"/>
          </a:p>
          <a:p>
            <a:pPr marL="0" indent="0">
              <a:buNone/>
            </a:pPr>
            <a:r>
              <a:rPr lang="en-US" dirty="0"/>
              <a:t>* </a:t>
            </a:r>
            <a:r>
              <a:rPr lang="en-US" sz="2700" dirty="0"/>
              <a:t>Hemoglobin and Hematocrit. </a:t>
            </a:r>
            <a:r>
              <a:rPr lang="en-US" sz="2700" b="1" i="1" dirty="0"/>
              <a:t>Clinical Methods: The History, Physical, and Laboratory Examinations, 3rd edition </a:t>
            </a:r>
            <a:r>
              <a:rPr lang="en-US" sz="2700" dirty="0"/>
              <a:t>(1990)Chapter 151.</a:t>
            </a:r>
          </a:p>
        </p:txBody>
      </p:sp>
    </p:spTree>
    <p:extLst>
      <p:ext uri="{BB962C8B-B14F-4D97-AF65-F5344CB8AC3E}">
        <p14:creationId xmlns:p14="http://schemas.microsoft.com/office/powerpoint/2010/main" val="41985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en-US"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Hematocrit</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Rectangle 7"/>
          <p:cNvSpPr/>
          <p:nvPr/>
        </p:nvSpPr>
        <p:spPr>
          <a:xfrm>
            <a:off x="7391400" y="1143000"/>
            <a:ext cx="304800" cy="5486400"/>
          </a:xfrm>
          <a:prstGeom prst="rect">
            <a:avLst/>
          </a:prstGeom>
          <a:ln>
            <a:noFill/>
          </a:ln>
        </p:spPr>
        <p:style>
          <a:lnRef idx="2">
            <a:schemeClr val="dk1"/>
          </a:lnRef>
          <a:fillRef idx="1">
            <a:schemeClr val="lt1"/>
          </a:fillRef>
          <a:effectRef idx="0">
            <a:schemeClr val="dk1"/>
          </a:effectRef>
          <a:fontRef idx="minor">
            <a:schemeClr val="dk1"/>
          </a:fontRef>
        </p:style>
        <p:txBody>
          <a:bodyPr lIns="91401" tIns="45700" rIns="91401" bIns="45700" anchor="ctr"/>
          <a:lstStyle/>
          <a:p>
            <a:pPr algn="ctr" fontAlgn="auto">
              <a:spcBef>
                <a:spcPts val="0"/>
              </a:spcBef>
              <a:spcAft>
                <a:spcPts val="0"/>
              </a:spcAft>
              <a:defRPr/>
            </a:pPr>
            <a:endParaRPr lang="en-US"/>
          </a:p>
        </p:txBody>
      </p:sp>
      <p:grpSp>
        <p:nvGrpSpPr>
          <p:cNvPr id="29699" name="Group 10"/>
          <p:cNvGrpSpPr>
            <a:grpSpLocks/>
          </p:cNvGrpSpPr>
          <p:nvPr/>
        </p:nvGrpSpPr>
        <p:grpSpPr bwMode="auto">
          <a:xfrm>
            <a:off x="1447800" y="1143000"/>
            <a:ext cx="6096000" cy="5638800"/>
            <a:chOff x="1447800" y="1371600"/>
            <a:chExt cx="6096000" cy="5638800"/>
          </a:xfrm>
        </p:grpSpPr>
        <p:pic>
          <p:nvPicPr>
            <p:cNvPr id="29701" name="Picture 5" descr="3330_3356_2.jpg"/>
            <p:cNvPicPr>
              <a:picLocks noChangeAspect="1"/>
            </p:cNvPicPr>
            <p:nvPr/>
          </p:nvPicPr>
          <p:blipFill>
            <a:blip r:embed="rId3"/>
            <a:srcRect/>
            <a:stretch>
              <a:fillRect/>
            </a:stretch>
          </p:blipFill>
          <p:spPr bwMode="auto">
            <a:xfrm>
              <a:off x="1600200" y="1624584"/>
              <a:ext cx="5867400" cy="4928616"/>
            </a:xfrm>
            <a:prstGeom prst="rect">
              <a:avLst/>
            </a:prstGeom>
            <a:noFill/>
            <a:ln w="9525">
              <a:noFill/>
              <a:miter lim="800000"/>
              <a:headEnd/>
              <a:tailEnd/>
            </a:ln>
          </p:spPr>
        </p:pic>
        <p:sp>
          <p:nvSpPr>
            <p:cNvPr id="7" name="Rectangle 6"/>
            <p:cNvSpPr/>
            <p:nvPr/>
          </p:nvSpPr>
          <p:spPr>
            <a:xfrm>
              <a:off x="1447800" y="1371600"/>
              <a:ext cx="228600" cy="548640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9" name="Rectangle 8"/>
            <p:cNvSpPr/>
            <p:nvPr/>
          </p:nvSpPr>
          <p:spPr>
            <a:xfrm>
              <a:off x="1600200" y="1524000"/>
              <a:ext cx="5867400" cy="15240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10" name="Rectangle 9"/>
            <p:cNvSpPr/>
            <p:nvPr/>
          </p:nvSpPr>
          <p:spPr>
            <a:xfrm>
              <a:off x="1600200" y="6477000"/>
              <a:ext cx="5943600" cy="53340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grpSp>
      <p:pic>
        <p:nvPicPr>
          <p:cNvPr id="29700" name="Picture 3" descr="blood-sample_370x278.jpg"/>
          <p:cNvPicPr>
            <a:picLocks noChangeAspect="1"/>
          </p:cNvPicPr>
          <p:nvPr/>
        </p:nvPicPr>
        <p:blipFill>
          <a:blip r:embed="rId4"/>
          <a:srcRect/>
          <a:stretch>
            <a:fillRect/>
          </a:stretch>
        </p:blipFill>
        <p:spPr bwMode="auto">
          <a:xfrm>
            <a:off x="838200" y="381000"/>
            <a:ext cx="1600200" cy="1201738"/>
          </a:xfrm>
          <a:prstGeom prst="rect">
            <a:avLst/>
          </a:prstGeom>
          <a:noFill/>
          <a:ln w="9525">
            <a:noFill/>
            <a:miter lim="800000"/>
            <a:headEnd/>
            <a:tailEnd/>
          </a:ln>
        </p:spPr>
      </p:pic>
    </p:spTree>
    <p:extLst>
      <p:ext uri="{BB962C8B-B14F-4D97-AF65-F5344CB8AC3E}">
        <p14:creationId xmlns:p14="http://schemas.microsoft.com/office/powerpoint/2010/main" val="225876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en-US"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Hematocrit</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1746" name="Content Placeholder 2"/>
          <p:cNvSpPr>
            <a:spLocks noGrp="1"/>
          </p:cNvSpPr>
          <p:nvPr>
            <p:ph sz="half" idx="1"/>
          </p:nvPr>
        </p:nvSpPr>
        <p:spPr>
          <a:xfrm>
            <a:off x="457200" y="1600200"/>
            <a:ext cx="8153400" cy="609600"/>
          </a:xfrm>
        </p:spPr>
        <p:txBody>
          <a:bodyPr/>
          <a:lstStyle/>
          <a:p>
            <a:pPr algn="ctr" eaLnBrk="1" hangingPunct="1">
              <a:buFont typeface="Arial" charset="0"/>
              <a:buNone/>
            </a:pPr>
            <a:r>
              <a:rPr lang="en-US" b="1" u="sng"/>
              <a:t>Higher Hematocrit	    	     Lower Hematocrit</a:t>
            </a:r>
          </a:p>
          <a:p>
            <a:pPr algn="ctr" eaLnBrk="1" hangingPunct="1">
              <a:buFont typeface="Arial" charset="0"/>
              <a:buNone/>
            </a:pPr>
            <a:endParaRPr lang="en-US"/>
          </a:p>
        </p:txBody>
      </p:sp>
      <p:pic>
        <p:nvPicPr>
          <p:cNvPr id="31747" name="Picture 4" descr="blood-sample_370x278.jpg"/>
          <p:cNvPicPr>
            <a:picLocks noChangeAspect="1"/>
          </p:cNvPicPr>
          <p:nvPr/>
        </p:nvPicPr>
        <p:blipFill>
          <a:blip r:embed="rId3"/>
          <a:srcRect/>
          <a:stretch>
            <a:fillRect/>
          </a:stretch>
        </p:blipFill>
        <p:spPr bwMode="auto">
          <a:xfrm>
            <a:off x="838200" y="381000"/>
            <a:ext cx="1600200" cy="1201738"/>
          </a:xfrm>
          <a:prstGeom prst="rect">
            <a:avLst/>
          </a:prstGeom>
          <a:noFill/>
          <a:ln w="9525">
            <a:noFill/>
            <a:miter lim="800000"/>
            <a:headEnd/>
            <a:tailEnd/>
          </a:ln>
        </p:spPr>
      </p:pic>
      <p:sp>
        <p:nvSpPr>
          <p:cNvPr id="6" name="Plus 5"/>
          <p:cNvSpPr/>
          <p:nvPr/>
        </p:nvSpPr>
        <p:spPr>
          <a:xfrm>
            <a:off x="914400" y="2133600"/>
            <a:ext cx="457200" cy="457200"/>
          </a:xfrm>
          <a:prstGeom prst="mathPlus">
            <a:avLst/>
          </a:prstGeom>
        </p:spPr>
        <p:style>
          <a:lnRef idx="1">
            <a:schemeClr val="accent2"/>
          </a:lnRef>
          <a:fillRef idx="2">
            <a:schemeClr val="accent2"/>
          </a:fillRef>
          <a:effectRef idx="1">
            <a:schemeClr val="accent2"/>
          </a:effectRef>
          <a:fontRef idx="minor">
            <a:schemeClr val="dk1"/>
          </a:fontRef>
        </p:style>
        <p:txBody>
          <a:bodyPr lIns="91401" tIns="45700" rIns="91401" bIns="45700" anchor="ctr"/>
          <a:lstStyle/>
          <a:p>
            <a:pPr algn="ctr" fontAlgn="auto">
              <a:spcBef>
                <a:spcPts val="0"/>
              </a:spcBef>
              <a:spcAft>
                <a:spcPts val="0"/>
              </a:spcAft>
              <a:defRPr/>
            </a:pPr>
            <a:endParaRPr lang="en-US"/>
          </a:p>
        </p:txBody>
      </p:sp>
      <p:sp>
        <p:nvSpPr>
          <p:cNvPr id="7" name="Plus 6"/>
          <p:cNvSpPr/>
          <p:nvPr/>
        </p:nvSpPr>
        <p:spPr>
          <a:xfrm>
            <a:off x="4876800" y="3200400"/>
            <a:ext cx="457200" cy="457200"/>
          </a:xfrm>
          <a:prstGeom prst="mathPlus">
            <a:avLst/>
          </a:prstGeom>
        </p:spPr>
        <p:style>
          <a:lnRef idx="1">
            <a:schemeClr val="accent5"/>
          </a:lnRef>
          <a:fillRef idx="3">
            <a:schemeClr val="accent5"/>
          </a:fillRef>
          <a:effectRef idx="2">
            <a:schemeClr val="accent5"/>
          </a:effectRef>
          <a:fontRef idx="minor">
            <a:schemeClr val="lt1"/>
          </a:fontRef>
        </p:style>
        <p:txBody>
          <a:bodyPr lIns="91401" tIns="45700" rIns="91401" bIns="45700" anchor="ctr"/>
          <a:lstStyle/>
          <a:p>
            <a:pPr algn="ctr" fontAlgn="auto">
              <a:spcBef>
                <a:spcPts val="0"/>
              </a:spcBef>
              <a:spcAft>
                <a:spcPts val="0"/>
              </a:spcAft>
              <a:defRPr/>
            </a:pPr>
            <a:endParaRPr lang="en-US"/>
          </a:p>
        </p:txBody>
      </p:sp>
      <p:sp>
        <p:nvSpPr>
          <p:cNvPr id="8" name="Minus 7"/>
          <p:cNvSpPr/>
          <p:nvPr/>
        </p:nvSpPr>
        <p:spPr>
          <a:xfrm>
            <a:off x="4876800" y="2209800"/>
            <a:ext cx="457200" cy="304800"/>
          </a:xfrm>
          <a:prstGeom prst="mathMinus">
            <a:avLst/>
          </a:prstGeom>
        </p:spPr>
        <p:style>
          <a:lnRef idx="1">
            <a:schemeClr val="accent2"/>
          </a:lnRef>
          <a:fillRef idx="2">
            <a:schemeClr val="accent2"/>
          </a:fillRef>
          <a:effectRef idx="1">
            <a:schemeClr val="accent2"/>
          </a:effectRef>
          <a:fontRef idx="minor">
            <a:schemeClr val="dk1"/>
          </a:fontRef>
        </p:style>
        <p:txBody>
          <a:bodyPr lIns="91401" tIns="45700" rIns="91401" bIns="45700" anchor="ctr"/>
          <a:lstStyle/>
          <a:p>
            <a:pPr algn="ctr" fontAlgn="auto">
              <a:spcBef>
                <a:spcPts val="0"/>
              </a:spcBef>
              <a:spcAft>
                <a:spcPts val="0"/>
              </a:spcAft>
              <a:defRPr/>
            </a:pPr>
            <a:endParaRPr lang="en-US"/>
          </a:p>
        </p:txBody>
      </p:sp>
      <p:sp>
        <p:nvSpPr>
          <p:cNvPr id="9" name="Minus 8"/>
          <p:cNvSpPr/>
          <p:nvPr/>
        </p:nvSpPr>
        <p:spPr>
          <a:xfrm>
            <a:off x="914400" y="3276600"/>
            <a:ext cx="457200" cy="304800"/>
          </a:xfrm>
          <a:prstGeom prst="mathMinus">
            <a:avLst/>
          </a:prstGeom>
        </p:spPr>
        <p:style>
          <a:lnRef idx="1">
            <a:schemeClr val="accent5"/>
          </a:lnRef>
          <a:fillRef idx="3">
            <a:schemeClr val="accent5"/>
          </a:fillRef>
          <a:effectRef idx="2">
            <a:schemeClr val="accent5"/>
          </a:effectRef>
          <a:fontRef idx="minor">
            <a:schemeClr val="lt1"/>
          </a:fontRef>
        </p:style>
        <p:txBody>
          <a:bodyPr lIns="91401" tIns="45700" rIns="91401" bIns="45700" anchor="ctr"/>
          <a:lstStyle/>
          <a:p>
            <a:pPr algn="ctr" fontAlgn="auto">
              <a:spcBef>
                <a:spcPts val="0"/>
              </a:spcBef>
              <a:spcAft>
                <a:spcPts val="0"/>
              </a:spcAft>
              <a:defRPr/>
            </a:pPr>
            <a:endParaRPr lang="en-US"/>
          </a:p>
        </p:txBody>
      </p:sp>
      <p:cxnSp>
        <p:nvCxnSpPr>
          <p:cNvPr id="11" name="Straight Connector 10"/>
          <p:cNvCxnSpPr/>
          <p:nvPr/>
        </p:nvCxnSpPr>
        <p:spPr>
          <a:xfrm>
            <a:off x="4495800" y="1600200"/>
            <a:ext cx="0" cy="3581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Up Arrow 11"/>
          <p:cNvSpPr/>
          <p:nvPr/>
        </p:nvSpPr>
        <p:spPr>
          <a:xfrm>
            <a:off x="1066800" y="4343400"/>
            <a:ext cx="228600" cy="685800"/>
          </a:xfrm>
          <a:prstGeom prst="upArrow">
            <a:avLst/>
          </a:prstGeom>
        </p:spPr>
        <p:style>
          <a:lnRef idx="0">
            <a:schemeClr val="accent6"/>
          </a:lnRef>
          <a:fillRef idx="3">
            <a:schemeClr val="accent6"/>
          </a:fillRef>
          <a:effectRef idx="3">
            <a:schemeClr val="accent6"/>
          </a:effectRef>
          <a:fontRef idx="minor">
            <a:schemeClr val="lt1"/>
          </a:fontRef>
        </p:style>
        <p:txBody>
          <a:bodyPr lIns="91401" tIns="45700" rIns="91401" bIns="45700" anchor="ctr"/>
          <a:lstStyle/>
          <a:p>
            <a:pPr algn="ctr" fontAlgn="auto">
              <a:spcBef>
                <a:spcPts val="0"/>
              </a:spcBef>
              <a:spcAft>
                <a:spcPts val="0"/>
              </a:spcAft>
              <a:defRPr/>
            </a:pPr>
            <a:endParaRPr lang="en-US"/>
          </a:p>
        </p:txBody>
      </p:sp>
      <p:sp>
        <p:nvSpPr>
          <p:cNvPr id="13" name="Up Arrow 12"/>
          <p:cNvSpPr/>
          <p:nvPr/>
        </p:nvSpPr>
        <p:spPr>
          <a:xfrm rot="10800000">
            <a:off x="5029201" y="4343399"/>
            <a:ext cx="228600" cy="685800"/>
          </a:xfrm>
          <a:prstGeom prst="upArrow">
            <a:avLst/>
          </a:prstGeom>
        </p:spPr>
        <p:style>
          <a:lnRef idx="0">
            <a:schemeClr val="accent6"/>
          </a:lnRef>
          <a:fillRef idx="3">
            <a:schemeClr val="accent6"/>
          </a:fillRef>
          <a:effectRef idx="3">
            <a:schemeClr val="accent6"/>
          </a:effectRef>
          <a:fontRef idx="minor">
            <a:schemeClr val="lt1"/>
          </a:fontRef>
        </p:style>
        <p:txBody>
          <a:bodyPr lIns="91401" tIns="45700" rIns="91401" bIns="45700" anchor="ctr"/>
          <a:lstStyle/>
          <a:p>
            <a:pPr algn="ctr" fontAlgn="auto">
              <a:spcBef>
                <a:spcPts val="0"/>
              </a:spcBef>
              <a:spcAft>
                <a:spcPts val="0"/>
              </a:spcAft>
              <a:defRPr/>
            </a:pPr>
            <a:endParaRPr lang="en-US"/>
          </a:p>
        </p:txBody>
      </p:sp>
      <p:sp>
        <p:nvSpPr>
          <p:cNvPr id="14" name="Content Placeholder 2"/>
          <p:cNvSpPr>
            <a:spLocks noGrp="1"/>
          </p:cNvSpPr>
          <p:nvPr>
            <p:ph sz="half" idx="1"/>
          </p:nvPr>
        </p:nvSpPr>
        <p:spPr>
          <a:xfrm>
            <a:off x="4572000" y="2103438"/>
            <a:ext cx="3886200" cy="4525962"/>
          </a:xfrm>
        </p:spPr>
        <p:txBody>
          <a:bodyPr/>
          <a:lstStyle/>
          <a:p>
            <a:pPr algn="ctr" eaLnBrk="1" hangingPunct="1">
              <a:buFont typeface="Arial" charset="0"/>
              <a:buNone/>
            </a:pPr>
            <a:r>
              <a:rPr lang="en-US"/>
              <a:t>Less Solids</a:t>
            </a:r>
          </a:p>
          <a:p>
            <a:pPr algn="ctr" eaLnBrk="1" hangingPunct="1">
              <a:buFont typeface="Arial" charset="0"/>
              <a:buNone/>
            </a:pPr>
            <a:endParaRPr lang="en-US"/>
          </a:p>
          <a:p>
            <a:pPr algn="ctr" eaLnBrk="1" hangingPunct="1">
              <a:buFont typeface="Arial" charset="0"/>
              <a:buNone/>
            </a:pPr>
            <a:r>
              <a:rPr lang="en-US"/>
              <a:t>More Water</a:t>
            </a:r>
          </a:p>
          <a:p>
            <a:pPr algn="ctr" eaLnBrk="1" hangingPunct="1">
              <a:buFont typeface="Arial" charset="0"/>
              <a:buNone/>
            </a:pPr>
            <a:endParaRPr lang="en-US"/>
          </a:p>
          <a:p>
            <a:pPr algn="ctr" eaLnBrk="1" hangingPunct="1">
              <a:buFont typeface="Arial" charset="0"/>
              <a:buNone/>
            </a:pPr>
            <a:r>
              <a:rPr lang="en-US"/>
              <a:t>Lower Alcohol</a:t>
            </a:r>
          </a:p>
          <a:p>
            <a:pPr algn="ctr" eaLnBrk="1" hangingPunct="1">
              <a:buFont typeface="Arial" charset="0"/>
              <a:buNone/>
            </a:pPr>
            <a:r>
              <a:rPr lang="en-US"/>
              <a:t>Concentration</a:t>
            </a:r>
          </a:p>
          <a:p>
            <a:pPr algn="ctr" eaLnBrk="1" hangingPunct="1">
              <a:buFont typeface="Arial" charset="0"/>
              <a:buNone/>
            </a:pPr>
            <a:endParaRPr lang="en-US"/>
          </a:p>
        </p:txBody>
      </p:sp>
      <p:sp>
        <p:nvSpPr>
          <p:cNvPr id="16" name="Content Placeholder 2"/>
          <p:cNvSpPr>
            <a:spLocks noGrp="1"/>
          </p:cNvSpPr>
          <p:nvPr>
            <p:ph sz="half" idx="1"/>
          </p:nvPr>
        </p:nvSpPr>
        <p:spPr>
          <a:xfrm>
            <a:off x="533400" y="2133600"/>
            <a:ext cx="3886200" cy="4525963"/>
          </a:xfrm>
        </p:spPr>
        <p:txBody>
          <a:bodyPr/>
          <a:lstStyle/>
          <a:p>
            <a:pPr algn="ctr" eaLnBrk="1" hangingPunct="1">
              <a:buFont typeface="Arial" charset="0"/>
              <a:buNone/>
            </a:pPr>
            <a:r>
              <a:rPr lang="en-US"/>
              <a:t>More Solids</a:t>
            </a:r>
          </a:p>
          <a:p>
            <a:pPr algn="ctr" eaLnBrk="1" hangingPunct="1">
              <a:buFont typeface="Arial" charset="0"/>
              <a:buNone/>
            </a:pPr>
            <a:endParaRPr lang="en-US"/>
          </a:p>
          <a:p>
            <a:pPr algn="ctr" eaLnBrk="1" hangingPunct="1">
              <a:buFont typeface="Arial" charset="0"/>
              <a:buNone/>
            </a:pPr>
            <a:r>
              <a:rPr lang="en-US"/>
              <a:t>Less Water</a:t>
            </a:r>
          </a:p>
          <a:p>
            <a:pPr algn="ctr" eaLnBrk="1" hangingPunct="1">
              <a:buFont typeface="Arial" charset="0"/>
              <a:buNone/>
            </a:pPr>
            <a:endParaRPr lang="en-US"/>
          </a:p>
          <a:p>
            <a:pPr algn="ctr" eaLnBrk="1" hangingPunct="1">
              <a:buFont typeface="Arial" charset="0"/>
              <a:buNone/>
            </a:pPr>
            <a:r>
              <a:rPr lang="en-US"/>
              <a:t>Higher Alcohol</a:t>
            </a:r>
          </a:p>
          <a:p>
            <a:pPr algn="ctr" eaLnBrk="1" hangingPunct="1">
              <a:buFont typeface="Arial" charset="0"/>
              <a:buNone/>
            </a:pPr>
            <a:r>
              <a:rPr lang="en-US"/>
              <a:t>Concentration</a:t>
            </a:r>
          </a:p>
          <a:p>
            <a:pPr algn="ctr" eaLnBrk="1" hangingPunct="1">
              <a:buFont typeface="Arial" charset="0"/>
              <a:buNone/>
            </a:pPr>
            <a:endParaRPr lang="en-US"/>
          </a:p>
        </p:txBody>
      </p:sp>
    </p:spTree>
    <p:extLst>
      <p:ext uri="{BB962C8B-B14F-4D97-AF65-F5344CB8AC3E}">
        <p14:creationId xmlns:p14="http://schemas.microsoft.com/office/powerpoint/2010/main" val="385524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wipe(left)">
                                      <p:cBhvr>
                                        <p:cTn id="15" dur="500"/>
                                        <p:tgtEl>
                                          <p:spTgt spid="16">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Effect transition="in" filter="wipe(left)">
                                      <p:cBhvr>
                                        <p:cTn id="23" dur="500"/>
                                        <p:tgtEl>
                                          <p:spTgt spid="16">
                                            <p:txEl>
                                              <p:pRg st="4" end="4"/>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6">
                                            <p:txEl>
                                              <p:pRg st="5" end="5"/>
                                            </p:txEl>
                                          </p:spTgt>
                                        </p:tgtEl>
                                        <p:attrNameLst>
                                          <p:attrName>style.visibility</p:attrName>
                                        </p:attrNameLst>
                                      </p:cBhvr>
                                      <p:to>
                                        <p:strVal val="visible"/>
                                      </p:to>
                                    </p:set>
                                    <p:animEffect transition="in" filter="wipe(left)">
                                      <p:cBhvr>
                                        <p:cTn id="26" dur="500"/>
                                        <p:tgtEl>
                                          <p:spTgt spid="16">
                                            <p:txEl>
                                              <p:pRg st="5" end="5"/>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animEffect transition="in" filter="wipe(left)">
                                      <p:cBhvr>
                                        <p:cTn id="34" dur="500"/>
                                        <p:tgtEl>
                                          <p:spTgt spid="14">
                                            <p:txEl>
                                              <p:pRg st="0" end="0"/>
                                            </p:txEl>
                                          </p:spTgt>
                                        </p:tgtEl>
                                      </p:cBhvr>
                                    </p:animEffect>
                                  </p:childTnLst>
                                </p:cTn>
                              </p:par>
                              <p:par>
                                <p:cTn id="35" presetID="22" presetClass="entr" presetSubtype="8"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4">
                                            <p:txEl>
                                              <p:pRg st="2" end="2"/>
                                            </p:txEl>
                                          </p:spTgt>
                                        </p:tgtEl>
                                        <p:attrNameLst>
                                          <p:attrName>style.visibility</p:attrName>
                                        </p:attrNameLst>
                                      </p:cBhvr>
                                      <p:to>
                                        <p:strVal val="visible"/>
                                      </p:to>
                                    </p:set>
                                    <p:animEffect transition="in" filter="wipe(left)">
                                      <p:cBhvr>
                                        <p:cTn id="42" dur="500"/>
                                        <p:tgtEl>
                                          <p:spTgt spid="14">
                                            <p:txEl>
                                              <p:pRg st="2" end="2"/>
                                            </p:txEl>
                                          </p:spTgt>
                                        </p:tgtEl>
                                      </p:cBhvr>
                                    </p:animEffect>
                                  </p:childTnLst>
                                </p:cTn>
                              </p:par>
                              <p:par>
                                <p:cTn id="43" presetID="22" presetClass="entr" presetSubtype="8"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4">
                                            <p:txEl>
                                              <p:pRg st="4" end="4"/>
                                            </p:txEl>
                                          </p:spTgt>
                                        </p:tgtEl>
                                        <p:attrNameLst>
                                          <p:attrName>style.visibility</p:attrName>
                                        </p:attrNameLst>
                                      </p:cBhvr>
                                      <p:to>
                                        <p:strVal val="visible"/>
                                      </p:to>
                                    </p:set>
                                    <p:animEffect transition="in" filter="wipe(left)">
                                      <p:cBhvr>
                                        <p:cTn id="50" dur="500"/>
                                        <p:tgtEl>
                                          <p:spTgt spid="14">
                                            <p:txEl>
                                              <p:pRg st="4" end="4"/>
                                            </p:txEl>
                                          </p:spTgt>
                                        </p:tgtEl>
                                      </p:cBhvr>
                                    </p:animEffect>
                                  </p:childTnLst>
                                </p:cTn>
                              </p:par>
                              <p:par>
                                <p:cTn id="51" presetID="22" presetClass="entr" presetSubtype="8" fill="hold" nodeType="withEffect">
                                  <p:stCondLst>
                                    <p:cond delay="0"/>
                                  </p:stCondLst>
                                  <p:childTnLst>
                                    <p:set>
                                      <p:cBhvr>
                                        <p:cTn id="52" dur="1" fill="hold">
                                          <p:stCondLst>
                                            <p:cond delay="0"/>
                                          </p:stCondLst>
                                        </p:cTn>
                                        <p:tgtEl>
                                          <p:spTgt spid="14">
                                            <p:txEl>
                                              <p:pRg st="5" end="5"/>
                                            </p:txEl>
                                          </p:spTgt>
                                        </p:tgtEl>
                                        <p:attrNameLst>
                                          <p:attrName>style.visibility</p:attrName>
                                        </p:attrNameLst>
                                      </p:cBhvr>
                                      <p:to>
                                        <p:strVal val="visible"/>
                                      </p:to>
                                    </p:set>
                                    <p:animEffect transition="in" filter="wipe(left)">
                                      <p:cBhvr>
                                        <p:cTn id="53" dur="500"/>
                                        <p:tgtEl>
                                          <p:spTgt spid="14">
                                            <p:txEl>
                                              <p:pRg st="5" end="5"/>
                                            </p:txEl>
                                          </p:spTgt>
                                        </p:tgtEl>
                                      </p:cBhvr>
                                    </p:animEffect>
                                  </p:childTnLst>
                                </p:cTn>
                              </p:par>
                              <p:par>
                                <p:cTn id="54" presetID="22" presetClass="entr" presetSubtype="8"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Partition Ratio 2100:1</a:t>
            </a:r>
          </a:p>
        </p:txBody>
      </p:sp>
      <p:sp>
        <p:nvSpPr>
          <p:cNvPr id="3" name="Content Placeholder 2"/>
          <p:cNvSpPr>
            <a:spLocks noGrp="1"/>
          </p:cNvSpPr>
          <p:nvPr>
            <p:ph idx="1"/>
          </p:nvPr>
        </p:nvSpPr>
        <p:spPr>
          <a:xfrm>
            <a:off x="381000" y="1219200"/>
            <a:ext cx="8229600" cy="4876800"/>
          </a:xfrm>
        </p:spPr>
        <p:txBody>
          <a:bodyPr/>
          <a:lstStyle/>
          <a:p>
            <a:pPr marL="0" indent="0">
              <a:buNone/>
            </a:pPr>
            <a:r>
              <a:rPr lang="en-US" dirty="0"/>
              <a:t>All breath testing in the USA and Canada is based on the </a:t>
            </a:r>
            <a:r>
              <a:rPr lang="en-US" b="1" i="1" dirty="0"/>
              <a:t>theory</a:t>
            </a:r>
            <a:r>
              <a:rPr lang="en-US" dirty="0"/>
              <a:t> there exists a standard and uniform partition ratio of </a:t>
            </a:r>
            <a:r>
              <a:rPr lang="en-US" b="1" dirty="0"/>
              <a:t>2100 parts breath air </a:t>
            </a:r>
            <a:r>
              <a:rPr lang="en-US" dirty="0"/>
              <a:t>to </a:t>
            </a:r>
            <a:r>
              <a:rPr lang="en-US" b="1" dirty="0"/>
              <a:t>one part blood </a:t>
            </a:r>
            <a:r>
              <a:rPr lang="en-US" dirty="0"/>
              <a:t>for </a:t>
            </a:r>
            <a:r>
              <a:rPr lang="en-US" u="sng" dirty="0"/>
              <a:t>all persons</a:t>
            </a:r>
            <a:r>
              <a:rPr lang="en-US" dirty="0"/>
              <a:t>.</a:t>
            </a:r>
          </a:p>
          <a:p>
            <a:pPr marL="0" indent="0">
              <a:buNone/>
            </a:pPr>
            <a:endParaRPr lang="en-US" sz="2800" dirty="0"/>
          </a:p>
          <a:p>
            <a:pPr marL="0" indent="0">
              <a:buNone/>
            </a:pPr>
            <a:r>
              <a:rPr lang="en-US" sz="2800" dirty="0"/>
              <a:t>Partition Ratio = Concentration of Alcohol in </a:t>
            </a:r>
            <a:r>
              <a:rPr lang="en-US" sz="2800" b="1" dirty="0"/>
              <a:t>Breath</a:t>
            </a:r>
          </a:p>
          <a:p>
            <a:pPr marL="0" indent="0">
              <a:buNone/>
            </a:pPr>
            <a:r>
              <a:rPr lang="en-US" sz="2800" dirty="0"/>
              <a:t>                                                    versus</a:t>
            </a:r>
          </a:p>
          <a:p>
            <a:pPr marL="0" indent="0">
              <a:buNone/>
            </a:pPr>
            <a:r>
              <a:rPr lang="en-US" sz="2800" dirty="0"/>
              <a:t>                              Concentration of Alcohol in </a:t>
            </a:r>
            <a:r>
              <a:rPr lang="en-US" sz="2800" b="1" dirty="0"/>
              <a:t>Blood</a:t>
            </a:r>
          </a:p>
        </p:txBody>
      </p:sp>
    </p:spTree>
    <p:extLst>
      <p:ext uri="{BB962C8B-B14F-4D97-AF65-F5344CB8AC3E}">
        <p14:creationId xmlns:p14="http://schemas.microsoft.com/office/powerpoint/2010/main" val="354660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Box 4"/>
          <p:cNvSpPr txBox="1">
            <a:spLocks noChangeArrowheads="1"/>
          </p:cNvSpPr>
          <p:nvPr/>
        </p:nvSpPr>
        <p:spPr bwMode="auto">
          <a:xfrm>
            <a:off x="609600" y="685800"/>
            <a:ext cx="4953000" cy="1384300"/>
          </a:xfrm>
          <a:prstGeom prst="rect">
            <a:avLst/>
          </a:prstGeom>
          <a:noFill/>
          <a:ln w="9525">
            <a:noFill/>
            <a:miter lim="800000"/>
            <a:headEnd/>
            <a:tailEnd/>
          </a:ln>
        </p:spPr>
        <p:txBody>
          <a:bodyPr lIns="91401" tIns="45700" rIns="91401" bIns="45700">
            <a:spAutoFit/>
          </a:bodyPr>
          <a:lstStyle/>
          <a:p>
            <a:pPr algn="ctr"/>
            <a:r>
              <a:rPr lang="en-US" sz="2800">
                <a:latin typeface="Calibri" pitchFamily="34" charset="0"/>
              </a:rPr>
              <a:t>Blood-to-Breath Partition Ratios have been shown to vary from about 900:1 to about 3400:1.</a:t>
            </a:r>
          </a:p>
        </p:txBody>
      </p:sp>
      <p:sp>
        <p:nvSpPr>
          <p:cNvPr id="93187" name="TextBox 5"/>
          <p:cNvSpPr txBox="1">
            <a:spLocks noChangeArrowheads="1"/>
          </p:cNvSpPr>
          <p:nvPr/>
        </p:nvSpPr>
        <p:spPr bwMode="auto">
          <a:xfrm>
            <a:off x="533400" y="2362200"/>
            <a:ext cx="4648200" cy="4094163"/>
          </a:xfrm>
          <a:prstGeom prst="rect">
            <a:avLst/>
          </a:prstGeom>
          <a:noFill/>
          <a:ln w="9525">
            <a:noFill/>
            <a:miter lim="800000"/>
            <a:headEnd/>
            <a:tailEnd/>
          </a:ln>
        </p:spPr>
        <p:txBody>
          <a:bodyPr lIns="91401" tIns="45700" rIns="91401" bIns="45700">
            <a:spAutoFit/>
          </a:bodyPr>
          <a:lstStyle/>
          <a:p>
            <a:r>
              <a:rPr lang="en-US" sz="1600" b="1">
                <a:latin typeface="Calibri" pitchFamily="34" charset="0"/>
              </a:rPr>
              <a:t>Alobaidi, T.A.A., &amp; Payne, J.P.</a:t>
            </a:r>
            <a:endParaRPr lang="en-US" sz="1600">
              <a:latin typeface="Calibri" pitchFamily="34" charset="0"/>
            </a:endParaRPr>
          </a:p>
          <a:p>
            <a:r>
              <a:rPr lang="en-US" sz="1600" u="sng">
                <a:latin typeface="Calibri" pitchFamily="34" charset="0"/>
              </a:rPr>
              <a:t>Significance of Variations in Blood-Breath Partition Coefficient of Alcohol</a:t>
            </a:r>
            <a:r>
              <a:rPr lang="en-US" sz="1600">
                <a:latin typeface="Calibri" pitchFamily="34" charset="0"/>
              </a:rPr>
              <a:t> </a:t>
            </a:r>
          </a:p>
          <a:p>
            <a:r>
              <a:rPr lang="en-US" sz="1600" i="1">
                <a:latin typeface="Calibri" pitchFamily="34" charset="0"/>
              </a:rPr>
              <a:t>British Medical Journal, </a:t>
            </a:r>
            <a:r>
              <a:rPr lang="en-US" sz="1600">
                <a:latin typeface="Calibri" pitchFamily="34" charset="0"/>
              </a:rPr>
              <a:t>1976</a:t>
            </a:r>
          </a:p>
          <a:p>
            <a:endParaRPr lang="en-US" sz="1600" u="sng">
              <a:latin typeface="Calibri" pitchFamily="34" charset="0"/>
            </a:endParaRPr>
          </a:p>
          <a:p>
            <a:r>
              <a:rPr lang="en-US" sz="1600" b="1">
                <a:latin typeface="Calibri" pitchFamily="34" charset="0"/>
              </a:rPr>
              <a:t>Mason, M.F. &amp; Dubowski, K.M.</a:t>
            </a:r>
          </a:p>
          <a:p>
            <a:r>
              <a:rPr lang="en-US" sz="1600" u="sng">
                <a:latin typeface="Calibri" pitchFamily="34" charset="0"/>
              </a:rPr>
              <a:t>Breath Alcohol Analysis: Uses, Methods &amp; Some Forensic Problems</a:t>
            </a:r>
          </a:p>
          <a:p>
            <a:r>
              <a:rPr lang="en-US" sz="1600" i="1">
                <a:latin typeface="Calibri" pitchFamily="34" charset="0"/>
              </a:rPr>
              <a:t>Journal of Forensic Sciences </a:t>
            </a:r>
            <a:r>
              <a:rPr lang="en-US" sz="1600">
                <a:latin typeface="Calibri" pitchFamily="34" charset="0"/>
              </a:rPr>
              <a:t>21:9-41, 1976</a:t>
            </a:r>
          </a:p>
          <a:p>
            <a:endParaRPr lang="en-US" sz="1600">
              <a:latin typeface="Calibri" pitchFamily="34" charset="0"/>
            </a:endParaRPr>
          </a:p>
          <a:p>
            <a:r>
              <a:rPr lang="en-US" sz="1600" b="1">
                <a:latin typeface="Calibri" pitchFamily="34" charset="0"/>
              </a:rPr>
              <a:t>Yamamoto, K. &amp; Ueda, M.</a:t>
            </a:r>
          </a:p>
          <a:p>
            <a:r>
              <a:rPr lang="en-US" sz="1600" u="sng">
                <a:latin typeface="Calibri" pitchFamily="34" charset="0"/>
              </a:rPr>
              <a:t>Studies on Breath Alcohol Analysis For the Estimation of Blood Alcohol Levels</a:t>
            </a:r>
          </a:p>
          <a:p>
            <a:r>
              <a:rPr lang="en-US" sz="1600" i="1">
                <a:latin typeface="Calibri" pitchFamily="34" charset="0"/>
              </a:rPr>
              <a:t>Journal of Forensic Sciences </a:t>
            </a:r>
            <a:r>
              <a:rPr lang="en-US" sz="1600">
                <a:latin typeface="Calibri" pitchFamily="34" charset="0"/>
              </a:rPr>
              <a:t>1:207-224, 1972</a:t>
            </a:r>
          </a:p>
          <a:p>
            <a:endParaRPr lang="en-US" i="1">
              <a:latin typeface="Calibri" pitchFamily="34" charset="0"/>
            </a:endParaRPr>
          </a:p>
          <a:p>
            <a:endParaRPr lang="en-US" b="1">
              <a:latin typeface="Calibri" pitchFamily="34" charset="0"/>
            </a:endParaRPr>
          </a:p>
        </p:txBody>
      </p:sp>
      <p:sp>
        <p:nvSpPr>
          <p:cNvPr id="93188" name="TextBox 6"/>
          <p:cNvSpPr txBox="1">
            <a:spLocks noChangeArrowheads="1"/>
          </p:cNvSpPr>
          <p:nvPr/>
        </p:nvSpPr>
        <p:spPr bwMode="auto">
          <a:xfrm>
            <a:off x="5410200" y="4648200"/>
            <a:ext cx="3505200" cy="830263"/>
          </a:xfrm>
          <a:prstGeom prst="rect">
            <a:avLst/>
          </a:prstGeom>
          <a:noFill/>
          <a:ln w="9525">
            <a:noFill/>
            <a:miter lim="800000"/>
            <a:headEnd/>
            <a:tailEnd/>
          </a:ln>
        </p:spPr>
        <p:txBody>
          <a:bodyPr lIns="91401" tIns="45700" rIns="91401" bIns="45700">
            <a:spAutoFit/>
          </a:bodyPr>
          <a:lstStyle/>
          <a:p>
            <a:pPr algn="ctr"/>
            <a:r>
              <a:rPr lang="en-US" sz="1600" b="1" u="sng" dirty="0">
                <a:latin typeface="Calibri" pitchFamily="34" charset="0"/>
              </a:rPr>
              <a:t>Medicolegal Aspects of Alcohol</a:t>
            </a:r>
          </a:p>
          <a:p>
            <a:pPr algn="ctr"/>
            <a:r>
              <a:rPr lang="en-US" sz="1600" dirty="0">
                <a:latin typeface="Calibri" pitchFamily="34" charset="0"/>
              </a:rPr>
              <a:t>Sixth Edition, James C. Garriott, Ed.</a:t>
            </a:r>
          </a:p>
          <a:p>
            <a:pPr algn="ctr"/>
            <a:r>
              <a:rPr lang="en-US" sz="1600" dirty="0">
                <a:latin typeface="Calibri" pitchFamily="34" charset="0"/>
              </a:rPr>
              <a:t>Lawyers &amp; Judges Publishing Co.</a:t>
            </a:r>
          </a:p>
        </p:txBody>
      </p:sp>
      <p:pic>
        <p:nvPicPr>
          <p:cNvPr id="6" name="Content Placeholder 3">
            <a:extLst>
              <a:ext uri="{FF2B5EF4-FFF2-40B4-BE49-F238E27FC236}">
                <a16:creationId xmlns:a16="http://schemas.microsoft.com/office/drawing/2014/main" id="{C49DEFB4-A0D4-464A-90F3-BF21E15BB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25950">
            <a:off x="5842869" y="745629"/>
            <a:ext cx="2314043" cy="3039340"/>
          </a:xfrm>
          <a:prstGeom prst="rect">
            <a:avLst/>
          </a:prstGeom>
        </p:spPr>
      </p:pic>
    </p:spTree>
    <p:extLst>
      <p:ext uri="{BB962C8B-B14F-4D97-AF65-F5344CB8AC3E}">
        <p14:creationId xmlns:p14="http://schemas.microsoft.com/office/powerpoint/2010/main" val="5493476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01428"/>
          </a:xfrm>
        </p:spPr>
        <p:txBody>
          <a:bodyPr/>
          <a:lstStyle/>
          <a:p>
            <a:r>
              <a:rPr lang="en-US" b="1" i="1" dirty="0"/>
              <a:t>A Valuable Investment!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5600" y="1276066"/>
            <a:ext cx="3657600" cy="4804012"/>
          </a:xfrm>
        </p:spPr>
      </p:pic>
    </p:spTree>
    <p:extLst>
      <p:ext uri="{BB962C8B-B14F-4D97-AF65-F5344CB8AC3E}">
        <p14:creationId xmlns:p14="http://schemas.microsoft.com/office/powerpoint/2010/main" val="7503763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800" dirty="0"/>
              <a:t>Partition Ratio Variance</a:t>
            </a:r>
          </a:p>
        </p:txBody>
      </p:sp>
      <p:sp>
        <p:nvSpPr>
          <p:cNvPr id="3" name="Content Placeholder 2"/>
          <p:cNvSpPr>
            <a:spLocks noGrp="1"/>
          </p:cNvSpPr>
          <p:nvPr>
            <p:ph idx="1"/>
          </p:nvPr>
        </p:nvSpPr>
        <p:spPr>
          <a:xfrm>
            <a:off x="457200" y="1066800"/>
            <a:ext cx="8458200" cy="5486400"/>
          </a:xfrm>
        </p:spPr>
        <p:txBody>
          <a:bodyPr>
            <a:normAutofit/>
          </a:bodyPr>
          <a:lstStyle/>
          <a:p>
            <a:pPr>
              <a:buFont typeface="Wingdings" panose="05000000000000000000" pitchFamily="2" charset="2"/>
              <a:buChar char="Ø"/>
            </a:pPr>
            <a:r>
              <a:rPr lang="en-US" sz="2200" dirty="0"/>
              <a:t>Dr. </a:t>
            </a:r>
            <a:r>
              <a:rPr lang="en-US" sz="2200" dirty="0" err="1"/>
              <a:t>Liljestrand</a:t>
            </a:r>
            <a:r>
              <a:rPr lang="en-US" sz="2200" dirty="0"/>
              <a:t> and Linde (Sweden, 1930): Partition ratio is </a:t>
            </a:r>
            <a:r>
              <a:rPr lang="en-US" sz="2200" b="1" i="1" dirty="0"/>
              <a:t>approximately</a:t>
            </a:r>
            <a:r>
              <a:rPr lang="en-US" sz="2200" dirty="0"/>
              <a:t> 2000:1</a:t>
            </a:r>
          </a:p>
          <a:p>
            <a:pPr>
              <a:buFont typeface="Wingdings" panose="05000000000000000000" pitchFamily="2" charset="2"/>
              <a:buChar char="Ø"/>
            </a:pPr>
            <a:r>
              <a:rPr lang="en-US" sz="2200" dirty="0"/>
              <a:t>Dr. Rolla </a:t>
            </a:r>
            <a:r>
              <a:rPr lang="en-US" sz="2200" dirty="0" err="1"/>
              <a:t>Harger</a:t>
            </a:r>
            <a:r>
              <a:rPr lang="en-US" sz="2200" dirty="0"/>
              <a:t> (USA, 1938): Partition ratio is </a:t>
            </a:r>
            <a:r>
              <a:rPr lang="en-US" sz="2200" b="1" i="1" dirty="0"/>
              <a:t>approximately</a:t>
            </a:r>
            <a:r>
              <a:rPr lang="en-US" sz="2200" dirty="0"/>
              <a:t> 2100:1</a:t>
            </a:r>
          </a:p>
          <a:p>
            <a:pPr>
              <a:buFont typeface="Wingdings" panose="05000000000000000000" pitchFamily="2" charset="2"/>
              <a:buChar char="Ø"/>
            </a:pPr>
            <a:r>
              <a:rPr lang="en-US" sz="2200" dirty="0"/>
              <a:t>National Safety Council ‘</a:t>
            </a:r>
            <a:r>
              <a:rPr lang="en-US" sz="2200" i="1" dirty="0"/>
              <a:t>Committee on Tests for Intoxication</a:t>
            </a:r>
            <a:r>
              <a:rPr lang="en-US" sz="2200" dirty="0"/>
              <a:t>’          (USA, 1952): Partition ratio is </a:t>
            </a:r>
            <a:r>
              <a:rPr lang="en-US" sz="2200" b="1" i="1" dirty="0"/>
              <a:t>approximately</a:t>
            </a:r>
            <a:r>
              <a:rPr lang="en-US" sz="2200" dirty="0"/>
              <a:t> 2100:1</a:t>
            </a:r>
          </a:p>
          <a:p>
            <a:pPr lvl="1">
              <a:buFont typeface="Wingdings" panose="05000000000000000000" pitchFamily="2" charset="2"/>
              <a:buChar char="Ø"/>
            </a:pPr>
            <a:r>
              <a:rPr lang="en-US" sz="1800" dirty="0"/>
              <a:t>Note: The “Breathalyzer</a:t>
            </a:r>
            <a:r>
              <a:rPr lang="en-US" sz="1800"/>
              <a:t>” is patented </a:t>
            </a:r>
            <a:r>
              <a:rPr lang="en-US" sz="1800" dirty="0"/>
              <a:t>in 1954 using </a:t>
            </a:r>
            <a:r>
              <a:rPr lang="en-US" sz="1800"/>
              <a:t>a 2100:1 </a:t>
            </a:r>
            <a:r>
              <a:rPr lang="en-US" sz="1800" dirty="0"/>
              <a:t>partition ratio</a:t>
            </a:r>
          </a:p>
          <a:p>
            <a:pPr>
              <a:buFont typeface="Wingdings" panose="05000000000000000000" pitchFamily="2" charset="2"/>
              <a:buChar char="Ø"/>
            </a:pPr>
            <a:r>
              <a:rPr lang="en-US" sz="2200" dirty="0"/>
              <a:t>National Safety Council Committee Report (USA, 1974): Partition ratio should be established at 2100:1 for </a:t>
            </a:r>
            <a:r>
              <a:rPr lang="en-US" sz="2200" b="1" i="1" dirty="0"/>
              <a:t>standardized testing</a:t>
            </a:r>
          </a:p>
          <a:p>
            <a:pPr>
              <a:buFont typeface="Wingdings" panose="05000000000000000000" pitchFamily="2" charset="2"/>
              <a:buChar char="Ø"/>
            </a:pPr>
            <a:r>
              <a:rPr lang="en-US" sz="2200" dirty="0"/>
              <a:t>Dr. A.W. Jones (Sweden, 1978): The average partition ratio is 2055 with a deviation of +/- 120 and a range of </a:t>
            </a:r>
            <a:r>
              <a:rPr lang="en-US" sz="2200" b="1" dirty="0"/>
              <a:t>1794-2256</a:t>
            </a:r>
          </a:p>
          <a:p>
            <a:pPr>
              <a:buFont typeface="Wingdings" panose="05000000000000000000" pitchFamily="2" charset="2"/>
              <a:buChar char="Ø"/>
            </a:pPr>
            <a:r>
              <a:rPr lang="en-US" sz="2200" dirty="0"/>
              <a:t>Dr. A.W. Jones (Sweden, 2002): [Simultaneous testing] The </a:t>
            </a:r>
            <a:r>
              <a:rPr lang="en-US" sz="2200" b="1" i="1" dirty="0"/>
              <a:t>breath to blood partition ratio is variable </a:t>
            </a:r>
            <a:r>
              <a:rPr lang="en-US" sz="2200" dirty="0"/>
              <a:t>from person to person and from test to test with a </a:t>
            </a:r>
            <a:r>
              <a:rPr lang="en-US" sz="2200" b="1" dirty="0"/>
              <a:t>average range of 2100 - 2300</a:t>
            </a:r>
            <a:r>
              <a:rPr lang="en-US" sz="2200" dirty="0"/>
              <a:t>, with 85% of the population in that range.</a:t>
            </a:r>
          </a:p>
          <a:p>
            <a:endParaRPr lang="en-US" dirty="0"/>
          </a:p>
          <a:p>
            <a:endParaRPr lang="en-US" dirty="0"/>
          </a:p>
        </p:txBody>
      </p:sp>
    </p:spTree>
    <p:extLst>
      <p:ext uri="{BB962C8B-B14F-4D97-AF65-F5344CB8AC3E}">
        <p14:creationId xmlns:p14="http://schemas.microsoft.com/office/powerpoint/2010/main" val="218190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819400" cy="1706562"/>
          </a:xfrm>
        </p:spPr>
        <p:txBody>
          <a:bodyPr rtlCol="0">
            <a:normAutofit/>
          </a:bodyPr>
          <a:lstStyle/>
          <a:p>
            <a:pPr eaLnBrk="1" fontAlgn="auto" hangingPunct="1">
              <a:spcAft>
                <a:spcPts val="0"/>
              </a:spcAft>
              <a:defRPr/>
            </a:pPr>
            <a:r>
              <a:rPr lang="en-US" sz="3200" b="1" i="1" u="sng" dirty="0">
                <a:solidFill>
                  <a:schemeClr val="accent3">
                    <a:lumMod val="75000"/>
                  </a:schemeClr>
                </a:solidFill>
              </a:rPr>
              <a:t>Partition Ratio Variability</a:t>
            </a:r>
          </a:p>
        </p:txBody>
      </p:sp>
      <p:cxnSp>
        <p:nvCxnSpPr>
          <p:cNvPr id="10" name="Straight Connector 9"/>
          <p:cNvCxnSpPr/>
          <p:nvPr/>
        </p:nvCxnSpPr>
        <p:spPr>
          <a:xfrm>
            <a:off x="3270250" y="1905000"/>
            <a:ext cx="0" cy="3352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270250" y="1905000"/>
            <a:ext cx="25971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270250" y="3581400"/>
            <a:ext cx="25971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270250" y="2743200"/>
            <a:ext cx="25971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270250" y="4419600"/>
            <a:ext cx="25971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270250" y="5257800"/>
            <a:ext cx="25971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819400" y="3581400"/>
            <a:ext cx="4508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1385" name="TextBox 20"/>
          <p:cNvSpPr txBox="1">
            <a:spLocks noChangeArrowheads="1"/>
          </p:cNvSpPr>
          <p:nvPr/>
        </p:nvSpPr>
        <p:spPr bwMode="auto">
          <a:xfrm>
            <a:off x="5791200" y="392113"/>
            <a:ext cx="1828800" cy="369887"/>
          </a:xfrm>
          <a:prstGeom prst="rect">
            <a:avLst/>
          </a:prstGeom>
          <a:noFill/>
          <a:ln w="9525">
            <a:noFill/>
            <a:miter lim="800000"/>
            <a:headEnd/>
            <a:tailEnd/>
          </a:ln>
        </p:spPr>
        <p:txBody>
          <a:bodyPr lIns="91401" tIns="45700" rIns="91401" bIns="45700">
            <a:spAutoFit/>
          </a:bodyPr>
          <a:lstStyle/>
          <a:p>
            <a:r>
              <a:rPr lang="en-US" b="1" u="sng">
                <a:latin typeface="Calibri" pitchFamily="34" charset="0"/>
              </a:rPr>
              <a:t>Corrected BrAC</a:t>
            </a:r>
          </a:p>
        </p:txBody>
      </p:sp>
      <p:sp>
        <p:nvSpPr>
          <p:cNvPr id="101387" name="TextBox 25"/>
          <p:cNvSpPr txBox="1">
            <a:spLocks noChangeArrowheads="1"/>
          </p:cNvSpPr>
          <p:nvPr/>
        </p:nvSpPr>
        <p:spPr bwMode="auto">
          <a:xfrm>
            <a:off x="3962400" y="2373313"/>
            <a:ext cx="1295400" cy="369887"/>
          </a:xfrm>
          <a:prstGeom prst="rect">
            <a:avLst/>
          </a:prstGeom>
          <a:noFill/>
          <a:ln w="9525">
            <a:noFill/>
            <a:miter lim="800000"/>
            <a:headEnd/>
            <a:tailEnd/>
          </a:ln>
        </p:spPr>
        <p:txBody>
          <a:bodyPr lIns="91401" tIns="45700" rIns="91401" bIns="45700">
            <a:spAutoFit/>
          </a:bodyPr>
          <a:lstStyle/>
          <a:p>
            <a:r>
              <a:rPr lang="en-US">
                <a:latin typeface="Calibri" pitchFamily="34" charset="0"/>
              </a:rPr>
              <a:t>2300:1</a:t>
            </a:r>
          </a:p>
        </p:txBody>
      </p:sp>
      <p:sp>
        <p:nvSpPr>
          <p:cNvPr id="101388" name="TextBox 26"/>
          <p:cNvSpPr txBox="1">
            <a:spLocks noChangeArrowheads="1"/>
          </p:cNvSpPr>
          <p:nvPr/>
        </p:nvSpPr>
        <p:spPr bwMode="auto">
          <a:xfrm>
            <a:off x="3962400" y="3211513"/>
            <a:ext cx="1295400" cy="369887"/>
          </a:xfrm>
          <a:prstGeom prst="rect">
            <a:avLst/>
          </a:prstGeom>
          <a:noFill/>
          <a:ln w="9525">
            <a:noFill/>
            <a:miter lim="800000"/>
            <a:headEnd/>
            <a:tailEnd/>
          </a:ln>
        </p:spPr>
        <p:txBody>
          <a:bodyPr lIns="91401" tIns="45700" rIns="91401" bIns="45700">
            <a:spAutoFit/>
          </a:bodyPr>
          <a:lstStyle/>
          <a:p>
            <a:r>
              <a:rPr lang="en-US">
                <a:latin typeface="Calibri" pitchFamily="34" charset="0"/>
              </a:rPr>
              <a:t>2100:1</a:t>
            </a:r>
          </a:p>
        </p:txBody>
      </p:sp>
      <p:sp>
        <p:nvSpPr>
          <p:cNvPr id="101389" name="TextBox 27"/>
          <p:cNvSpPr txBox="1">
            <a:spLocks noChangeArrowheads="1"/>
          </p:cNvSpPr>
          <p:nvPr/>
        </p:nvSpPr>
        <p:spPr bwMode="auto">
          <a:xfrm>
            <a:off x="3962400" y="4049713"/>
            <a:ext cx="1295400" cy="369887"/>
          </a:xfrm>
          <a:prstGeom prst="rect">
            <a:avLst/>
          </a:prstGeom>
          <a:noFill/>
          <a:ln w="9525">
            <a:noFill/>
            <a:miter lim="800000"/>
            <a:headEnd/>
            <a:tailEnd/>
          </a:ln>
        </p:spPr>
        <p:txBody>
          <a:bodyPr lIns="91401" tIns="45700" rIns="91401" bIns="45700">
            <a:spAutoFit/>
          </a:bodyPr>
          <a:lstStyle/>
          <a:p>
            <a:r>
              <a:rPr lang="en-US" dirty="0">
                <a:latin typeface="Calibri" pitchFamily="34" charset="0"/>
              </a:rPr>
              <a:t>2000:1</a:t>
            </a:r>
          </a:p>
        </p:txBody>
      </p:sp>
      <p:sp>
        <p:nvSpPr>
          <p:cNvPr id="101390" name="TextBox 28"/>
          <p:cNvSpPr txBox="1">
            <a:spLocks noChangeArrowheads="1"/>
          </p:cNvSpPr>
          <p:nvPr/>
        </p:nvSpPr>
        <p:spPr bwMode="auto">
          <a:xfrm>
            <a:off x="3962400" y="4887913"/>
            <a:ext cx="1447800" cy="369887"/>
          </a:xfrm>
          <a:prstGeom prst="rect">
            <a:avLst/>
          </a:prstGeom>
          <a:noFill/>
          <a:ln w="9525">
            <a:noFill/>
            <a:miter lim="800000"/>
            <a:headEnd/>
            <a:tailEnd/>
          </a:ln>
        </p:spPr>
        <p:txBody>
          <a:bodyPr wrap="square" lIns="91401" tIns="45700" rIns="91401" bIns="45700">
            <a:spAutoFit/>
          </a:bodyPr>
          <a:lstStyle/>
          <a:p>
            <a:r>
              <a:rPr lang="en-US" dirty="0">
                <a:latin typeface="Calibri" pitchFamily="34" charset="0"/>
              </a:rPr>
              <a:t>1794:1</a:t>
            </a:r>
          </a:p>
        </p:txBody>
      </p:sp>
      <p:sp>
        <p:nvSpPr>
          <p:cNvPr id="101392" name="TextBox 30"/>
          <p:cNvSpPr txBox="1">
            <a:spLocks noChangeArrowheads="1"/>
          </p:cNvSpPr>
          <p:nvPr/>
        </p:nvSpPr>
        <p:spPr bwMode="auto">
          <a:xfrm>
            <a:off x="5943600" y="2525713"/>
            <a:ext cx="1295400" cy="369887"/>
          </a:xfrm>
          <a:prstGeom prst="rect">
            <a:avLst/>
          </a:prstGeom>
          <a:noFill/>
          <a:ln w="9525">
            <a:noFill/>
            <a:miter lim="800000"/>
            <a:headEnd/>
            <a:tailEnd/>
          </a:ln>
        </p:spPr>
        <p:txBody>
          <a:bodyPr lIns="91401" tIns="45700" rIns="91401" bIns="45700">
            <a:spAutoFit/>
          </a:bodyPr>
          <a:lstStyle/>
          <a:p>
            <a:r>
              <a:rPr lang="en-US" dirty="0">
                <a:latin typeface="Calibri" pitchFamily="34" charset="0"/>
              </a:rPr>
              <a:t>.08  (.087)</a:t>
            </a:r>
          </a:p>
        </p:txBody>
      </p:sp>
      <p:sp>
        <p:nvSpPr>
          <p:cNvPr id="101393" name="TextBox 31"/>
          <p:cNvSpPr txBox="1">
            <a:spLocks noChangeArrowheads="1"/>
          </p:cNvSpPr>
          <p:nvPr/>
        </p:nvSpPr>
        <p:spPr bwMode="auto">
          <a:xfrm>
            <a:off x="5943600" y="3363913"/>
            <a:ext cx="1219200" cy="369887"/>
          </a:xfrm>
          <a:prstGeom prst="rect">
            <a:avLst/>
          </a:prstGeom>
          <a:noFill/>
          <a:ln w="9525">
            <a:noFill/>
            <a:miter lim="800000"/>
            <a:headEnd/>
            <a:tailEnd/>
          </a:ln>
        </p:spPr>
        <p:txBody>
          <a:bodyPr wrap="square" lIns="91401" tIns="45700" rIns="91401" bIns="45700">
            <a:spAutoFit/>
          </a:bodyPr>
          <a:lstStyle/>
          <a:p>
            <a:r>
              <a:rPr lang="en-US" dirty="0">
                <a:latin typeface="Calibri" pitchFamily="34" charset="0"/>
              </a:rPr>
              <a:t>.08  (.080)</a:t>
            </a:r>
          </a:p>
        </p:txBody>
      </p:sp>
      <p:sp>
        <p:nvSpPr>
          <p:cNvPr id="101394" name="TextBox 32"/>
          <p:cNvSpPr txBox="1">
            <a:spLocks noChangeArrowheads="1"/>
          </p:cNvSpPr>
          <p:nvPr/>
        </p:nvSpPr>
        <p:spPr bwMode="auto">
          <a:xfrm>
            <a:off x="5943600" y="4202113"/>
            <a:ext cx="1295400" cy="369887"/>
          </a:xfrm>
          <a:prstGeom prst="rect">
            <a:avLst/>
          </a:prstGeom>
          <a:noFill/>
          <a:ln w="9525">
            <a:noFill/>
            <a:miter lim="800000"/>
            <a:headEnd/>
            <a:tailEnd/>
          </a:ln>
        </p:spPr>
        <p:txBody>
          <a:bodyPr lIns="91401" tIns="45700" rIns="91401" bIns="45700">
            <a:spAutoFit/>
          </a:bodyPr>
          <a:lstStyle/>
          <a:p>
            <a:r>
              <a:rPr lang="en-US" dirty="0">
                <a:latin typeface="Calibri" pitchFamily="34" charset="0"/>
              </a:rPr>
              <a:t>.07  (.076)</a:t>
            </a:r>
          </a:p>
        </p:txBody>
      </p:sp>
      <p:sp>
        <p:nvSpPr>
          <p:cNvPr id="101395" name="TextBox 33"/>
          <p:cNvSpPr txBox="1">
            <a:spLocks noChangeArrowheads="1"/>
          </p:cNvSpPr>
          <p:nvPr/>
        </p:nvSpPr>
        <p:spPr bwMode="auto">
          <a:xfrm>
            <a:off x="5943600" y="5040313"/>
            <a:ext cx="1295400" cy="369887"/>
          </a:xfrm>
          <a:prstGeom prst="rect">
            <a:avLst/>
          </a:prstGeom>
          <a:noFill/>
          <a:ln w="9525">
            <a:noFill/>
            <a:miter lim="800000"/>
            <a:headEnd/>
            <a:tailEnd/>
          </a:ln>
        </p:spPr>
        <p:txBody>
          <a:bodyPr lIns="91401" tIns="45700" rIns="91401" bIns="45700">
            <a:spAutoFit/>
          </a:bodyPr>
          <a:lstStyle/>
          <a:p>
            <a:r>
              <a:rPr lang="en-US" dirty="0">
                <a:latin typeface="Calibri" pitchFamily="34" charset="0"/>
              </a:rPr>
              <a:t>.06  (.068)</a:t>
            </a:r>
          </a:p>
        </p:txBody>
      </p:sp>
      <p:pic>
        <p:nvPicPr>
          <p:cNvPr id="101396" name="Picture 34" descr="alcotest_7110_st-819-99-300x258.jpg"/>
          <p:cNvPicPr>
            <a:picLocks noChangeAspect="1"/>
          </p:cNvPicPr>
          <p:nvPr/>
        </p:nvPicPr>
        <p:blipFill>
          <a:blip r:embed="rId3"/>
          <a:srcRect/>
          <a:stretch>
            <a:fillRect/>
          </a:stretch>
        </p:blipFill>
        <p:spPr bwMode="auto">
          <a:xfrm>
            <a:off x="457200" y="4532313"/>
            <a:ext cx="2438400" cy="2097087"/>
          </a:xfrm>
          <a:prstGeom prst="rect">
            <a:avLst/>
          </a:prstGeom>
          <a:noFill/>
          <a:ln w="9525">
            <a:noFill/>
            <a:miter lim="800000"/>
            <a:headEnd/>
            <a:tailEnd/>
          </a:ln>
        </p:spPr>
      </p:pic>
      <p:sp>
        <p:nvSpPr>
          <p:cNvPr id="101397" name="TextBox 23"/>
          <p:cNvSpPr txBox="1">
            <a:spLocks noChangeArrowheads="1"/>
          </p:cNvSpPr>
          <p:nvPr/>
        </p:nvSpPr>
        <p:spPr bwMode="auto">
          <a:xfrm>
            <a:off x="1371600" y="3287713"/>
            <a:ext cx="1752600" cy="646112"/>
          </a:xfrm>
          <a:prstGeom prst="rect">
            <a:avLst/>
          </a:prstGeom>
          <a:noFill/>
          <a:ln w="9525">
            <a:noFill/>
            <a:miter lim="800000"/>
            <a:headEnd/>
            <a:tailEnd/>
          </a:ln>
        </p:spPr>
        <p:txBody>
          <a:bodyPr lIns="91401" tIns="45700" rIns="91401" bIns="45700">
            <a:spAutoFit/>
          </a:bodyPr>
          <a:lstStyle/>
          <a:p>
            <a:pPr algn="ctr"/>
            <a:r>
              <a:rPr lang="en-US">
                <a:latin typeface="Calibri" pitchFamily="34" charset="0"/>
              </a:rPr>
              <a:t>.08 BrAC</a:t>
            </a:r>
          </a:p>
          <a:p>
            <a:pPr algn="ctr"/>
            <a:r>
              <a:rPr lang="en-US">
                <a:latin typeface="Calibri" pitchFamily="34" charset="0"/>
              </a:rPr>
              <a:t>Result</a:t>
            </a:r>
          </a:p>
        </p:txBody>
      </p:sp>
    </p:spTree>
    <p:extLst>
      <p:ext uri="{BB962C8B-B14F-4D97-AF65-F5344CB8AC3E}">
        <p14:creationId xmlns:p14="http://schemas.microsoft.com/office/powerpoint/2010/main" val="9834120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62"/>
          </a:xfrm>
        </p:spPr>
        <p:txBody>
          <a:bodyPr>
            <a:normAutofit/>
          </a:bodyPr>
          <a:lstStyle/>
          <a:p>
            <a:r>
              <a:rPr lang="en-US" dirty="0"/>
              <a:t>End of Materials</a:t>
            </a:r>
            <a:br>
              <a:rPr lang="en-US" dirty="0"/>
            </a:br>
            <a:r>
              <a:rPr lang="en-US" dirty="0"/>
              <a:t>What Are Your Questions?</a:t>
            </a:r>
          </a:p>
        </p:txBody>
      </p:sp>
      <p:sp>
        <p:nvSpPr>
          <p:cNvPr id="3" name="Content Placeholder 2"/>
          <p:cNvSpPr>
            <a:spLocks noGrp="1"/>
          </p:cNvSpPr>
          <p:nvPr>
            <p:ph idx="1"/>
          </p:nvPr>
        </p:nvSpPr>
        <p:spPr>
          <a:xfrm>
            <a:off x="457200" y="2209800"/>
            <a:ext cx="8229600" cy="3916363"/>
          </a:xfrm>
        </p:spPr>
        <p:txBody>
          <a:bodyPr>
            <a:normAutofit/>
          </a:bodyPr>
          <a:lstStyle/>
          <a:p>
            <a:pPr marL="0" indent="0" algn="ctr">
              <a:buNone/>
            </a:pPr>
            <a:r>
              <a:rPr lang="en-US" sz="3600" dirty="0">
                <a:solidFill>
                  <a:srgbClr val="C00000"/>
                </a:solidFill>
              </a:rPr>
              <a:t>Law Office of Patrick </a:t>
            </a:r>
            <a:r>
              <a:rPr lang="en-US" sz="3600" dirty="0" err="1">
                <a:solidFill>
                  <a:srgbClr val="C00000"/>
                </a:solidFill>
              </a:rPr>
              <a:t>Mahaney</a:t>
            </a:r>
            <a:endParaRPr lang="en-US" sz="3600" dirty="0">
              <a:solidFill>
                <a:srgbClr val="C00000"/>
              </a:solidFill>
            </a:endParaRPr>
          </a:p>
          <a:p>
            <a:pPr marL="0" indent="0" algn="ctr">
              <a:buNone/>
            </a:pPr>
            <a:r>
              <a:rPr lang="en-US" sz="3600" dirty="0">
                <a:solidFill>
                  <a:srgbClr val="C00000"/>
                </a:solidFill>
              </a:rPr>
              <a:t>8191 Seaton Place</a:t>
            </a:r>
          </a:p>
          <a:p>
            <a:pPr marL="0" indent="0" algn="ctr">
              <a:buNone/>
            </a:pPr>
            <a:r>
              <a:rPr lang="en-US" sz="3600" dirty="0">
                <a:solidFill>
                  <a:srgbClr val="C00000"/>
                </a:solidFill>
              </a:rPr>
              <a:t>Montgomery, Alabama 36116</a:t>
            </a:r>
          </a:p>
          <a:p>
            <a:pPr marL="0" indent="0" algn="ctr">
              <a:buNone/>
            </a:pPr>
            <a:r>
              <a:rPr lang="en-US" sz="3600" dirty="0">
                <a:solidFill>
                  <a:srgbClr val="C00000"/>
                </a:solidFill>
              </a:rPr>
              <a:t>www.mahaneylaw.com</a:t>
            </a:r>
          </a:p>
          <a:p>
            <a:pPr algn="ctr">
              <a:buNone/>
            </a:pPr>
            <a:endParaRPr lang="en-US" sz="5400" dirty="0"/>
          </a:p>
        </p:txBody>
      </p:sp>
    </p:spTree>
    <p:extLst>
      <p:ext uri="{BB962C8B-B14F-4D97-AF65-F5344CB8AC3E}">
        <p14:creationId xmlns:p14="http://schemas.microsoft.com/office/powerpoint/2010/main" val="1982653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1392</TotalTime>
  <Words>2978</Words>
  <Application>Microsoft Office PowerPoint</Application>
  <PresentationFormat>On-screen Show (4:3)</PresentationFormat>
  <Paragraphs>460</Paragraphs>
  <Slides>57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Impact</vt:lpstr>
      <vt:lpstr>Times New Roman</vt:lpstr>
      <vt:lpstr>Wingdings</vt:lpstr>
      <vt:lpstr>Office Theme</vt:lpstr>
      <vt:lpstr> Ignition Interlock and Breath Testing</vt:lpstr>
      <vt:lpstr>“Gentlemen, This is a Football”</vt:lpstr>
      <vt:lpstr>Gentlemen, This is an Ignition Interlock!</vt:lpstr>
      <vt:lpstr>Fuel Cell Schematic</vt:lpstr>
      <vt:lpstr>Warning! Interlock Fuel Cell Detects ‘Alcohol’ But Is Not ‘Ethanol’ Specific!</vt:lpstr>
      <vt:lpstr>Some Common Alcohols</vt:lpstr>
      <vt:lpstr>Oxygen    Carbon    Hydrogen</vt:lpstr>
      <vt:lpstr>….and the Primary Beneficiary of the 2018 Revised DUI Bill?</vt:lpstr>
      <vt:lpstr> Mothers Against Drunk Driving </vt:lpstr>
      <vt:lpstr>MADD’s 2016 Federal Tax Return</vt:lpstr>
      <vt:lpstr>MADD and SmartStart Revenues</vt:lpstr>
      <vt:lpstr>The Interlock Trifecta</vt:lpstr>
      <vt:lpstr>PowerPoint Presentation</vt:lpstr>
      <vt:lpstr>PowerPoint Presentation</vt:lpstr>
      <vt:lpstr>DUI arrest and conviction rate continues downward: State population increased 20% over the past 30 years, but DUI arrests declined by more than 50% during the same period. </vt:lpstr>
      <vt:lpstr>DUI Arrests Continue to Decline</vt:lpstr>
      <vt:lpstr>Interlock’s Greatest Threat – the Transdermal Steering Wheel!</vt:lpstr>
      <vt:lpstr>The Transdermal Steering Wheel</vt:lpstr>
      <vt:lpstr>On the Horizon – the .05% Standard</vt:lpstr>
      <vt:lpstr>On the horizon….a ‘National’ DUI/DWI Statute</vt:lpstr>
      <vt:lpstr>The Most Dangerous Driver on the Road?  The Over 80 driver!!</vt:lpstr>
      <vt:lpstr>New Instrumentation</vt:lpstr>
      <vt:lpstr>Draeger 9510</vt:lpstr>
      <vt:lpstr>Intoximeter DMT-F</vt:lpstr>
      <vt:lpstr>Draeger 9510 vs Intoximeter DMT-F</vt:lpstr>
      <vt:lpstr>The Winner: Intoximeter Inc. ‘Dual Analytical’ Instrument</vt:lpstr>
      <vt:lpstr>What Are We Looking For?</vt:lpstr>
      <vt:lpstr>Ethanol (Ethyl Alcohol)</vt:lpstr>
      <vt:lpstr>The electromagnetic spectrum </vt:lpstr>
      <vt:lpstr>Infrared Spectroscopy</vt:lpstr>
      <vt:lpstr>What are the possible vibrational motions?</vt:lpstr>
      <vt:lpstr>What are the possible vibrational motions?</vt:lpstr>
      <vt:lpstr>Ethanol IR Signature at 9 µ range</vt:lpstr>
      <vt:lpstr>Ethanol molecule</vt:lpstr>
      <vt:lpstr>Alabama DUI Law Based on Blood Alcohol</vt:lpstr>
      <vt:lpstr>Alcohol Testing in Alabama</vt:lpstr>
      <vt:lpstr>Preferred Testing Method</vt:lpstr>
      <vt:lpstr>Why is Breath Testing Used?</vt:lpstr>
      <vt:lpstr>Six Points of Error in Every Breath Test</vt:lpstr>
      <vt:lpstr>Accuracy and Precision</vt:lpstr>
      <vt:lpstr>ADFS Calibration Test - .02 Dry Gas</vt:lpstr>
      <vt:lpstr>DFS “Acceptable Result” Test -.08 Dry Gas</vt:lpstr>
      <vt:lpstr>Breath Result v. Breath Actually Measured</vt:lpstr>
      <vt:lpstr>70 mL vs. 210 Liters</vt:lpstr>
      <vt:lpstr>Breathing Patterns</vt:lpstr>
      <vt:lpstr>Properties of Ethanol</vt:lpstr>
      <vt:lpstr>Breathing Patterns</vt:lpstr>
      <vt:lpstr>Exhaled Lung Air</vt:lpstr>
      <vt:lpstr>Hematocrit Ratio</vt:lpstr>
      <vt:lpstr>Hematocrit</vt:lpstr>
      <vt:lpstr>Hematocrit</vt:lpstr>
      <vt:lpstr>Partition Ratio 2100:1</vt:lpstr>
      <vt:lpstr>PowerPoint Presentation</vt:lpstr>
      <vt:lpstr>A Valuable Investment!</vt:lpstr>
      <vt:lpstr>Partition Ratio Variance</vt:lpstr>
      <vt:lpstr>Partition Ratio Variability</vt:lpstr>
      <vt:lpstr>End of Materials What Are Your 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Alabama’s New Ignition Interlock Law</dc:title>
  <dc:creator>patrick</dc:creator>
  <cp:lastModifiedBy>Patrick Mahaney</cp:lastModifiedBy>
  <cp:revision>173</cp:revision>
  <cp:lastPrinted>2012-12-10T22:49:39Z</cp:lastPrinted>
  <dcterms:created xsi:type="dcterms:W3CDTF">2012-10-25T14:36:16Z</dcterms:created>
  <dcterms:modified xsi:type="dcterms:W3CDTF">2018-06-20T00:05:20Z</dcterms:modified>
</cp:coreProperties>
</file>